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8" r:id="rId3"/>
  </p:sldMasterIdLst>
  <p:notesMasterIdLst>
    <p:notesMasterId r:id="rId59"/>
  </p:notesMasterIdLst>
  <p:sldIdLst>
    <p:sldId id="3587" r:id="rId4"/>
    <p:sldId id="3520" r:id="rId5"/>
    <p:sldId id="3543" r:id="rId6"/>
    <p:sldId id="3483" r:id="rId7"/>
    <p:sldId id="3523" r:id="rId8"/>
    <p:sldId id="3525" r:id="rId9"/>
    <p:sldId id="3526" r:id="rId10"/>
    <p:sldId id="3589" r:id="rId11"/>
    <p:sldId id="3527" r:id="rId12"/>
    <p:sldId id="3540" r:id="rId13"/>
    <p:sldId id="3583" r:id="rId14"/>
    <p:sldId id="3528" r:id="rId15"/>
    <p:sldId id="3529" r:id="rId16"/>
    <p:sldId id="3545" r:id="rId17"/>
    <p:sldId id="3533" r:id="rId18"/>
    <p:sldId id="3553" r:id="rId19"/>
    <p:sldId id="3546" r:id="rId20"/>
    <p:sldId id="3548" r:id="rId21"/>
    <p:sldId id="3549" r:id="rId22"/>
    <p:sldId id="3550" r:id="rId23"/>
    <p:sldId id="3551" r:id="rId24"/>
    <p:sldId id="3542" r:id="rId25"/>
    <p:sldId id="3531" r:id="rId26"/>
    <p:sldId id="3532" r:id="rId27"/>
    <p:sldId id="3560" r:id="rId28"/>
    <p:sldId id="3552" r:id="rId29"/>
    <p:sldId id="3554" r:id="rId30"/>
    <p:sldId id="3561" r:id="rId31"/>
    <p:sldId id="3555" r:id="rId32"/>
    <p:sldId id="3556" r:id="rId33"/>
    <p:sldId id="3557" r:id="rId34"/>
    <p:sldId id="3558" r:id="rId35"/>
    <p:sldId id="3569" r:id="rId36"/>
    <p:sldId id="3563" r:id="rId37"/>
    <p:sldId id="3564" r:id="rId38"/>
    <p:sldId id="3565" r:id="rId39"/>
    <p:sldId id="3566" r:id="rId40"/>
    <p:sldId id="3567" r:id="rId41"/>
    <p:sldId id="3568" r:id="rId42"/>
    <p:sldId id="3570" r:id="rId43"/>
    <p:sldId id="3571" r:id="rId44"/>
    <p:sldId id="3577" r:id="rId45"/>
    <p:sldId id="3588" r:id="rId46"/>
    <p:sldId id="3575" r:id="rId47"/>
    <p:sldId id="3584" r:id="rId48"/>
    <p:sldId id="3576" r:id="rId49"/>
    <p:sldId id="3581" r:id="rId50"/>
    <p:sldId id="3585" r:id="rId51"/>
    <p:sldId id="3590" r:id="rId52"/>
    <p:sldId id="3591" r:id="rId53"/>
    <p:sldId id="258" r:id="rId54"/>
    <p:sldId id="3586" r:id="rId55"/>
    <p:sldId id="2950" r:id="rId56"/>
    <p:sldId id="3544" r:id="rId57"/>
    <p:sldId id="3530"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iJMfoBMrBw3LQlhUxLXKf3m1Zd4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23"/>
    <p:restoredTop sz="79320"/>
  </p:normalViewPr>
  <p:slideViewPr>
    <p:cSldViewPr snapToGrid="0">
      <p:cViewPr varScale="1">
        <p:scale>
          <a:sx n="134" d="100"/>
          <a:sy n="134" d="100"/>
        </p:scale>
        <p:origin x="1824" y="168"/>
      </p:cViewPr>
      <p:guideLst>
        <p:guide orient="horz" pos="1620"/>
        <p:guide pos="2880"/>
      </p:guideLst>
    </p:cSldViewPr>
  </p:slideViewPr>
  <p:notesTextViewPr>
    <p:cViewPr>
      <p:scale>
        <a:sx n="1" d="1"/>
        <a:sy n="1" d="1"/>
      </p:scale>
      <p:origin x="0" y="-18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testing and validation, Contracts and API development.</a:t>
            </a:r>
          </a:p>
          <a:p>
            <a:endParaRPr lang="en-US" b="0" dirty="0"/>
          </a:p>
          <a:p>
            <a:endParaRPr lang="en-GB" b="0" dirty="0"/>
          </a:p>
          <a:p>
            <a:pPr marL="0" lvl="0" indent="0" algn="l" rtl="0">
              <a:spcBef>
                <a:spcPts val="0"/>
              </a:spcBef>
              <a:spcAft>
                <a:spcPts val="0"/>
              </a:spcAft>
              <a:buNone/>
            </a:pPr>
            <a:endParaRPr dirty="0"/>
          </a:p>
        </p:txBody>
      </p:sp>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software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vs. Code First development.</a:t>
            </a:r>
            <a:endParaRPr lang="en-GB" b="0" dirty="0"/>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sz="1600" noProof="0" dirty="0"/>
              <a:t>Hi, my name is</a:t>
            </a:r>
          </a:p>
          <a:p>
            <a:pPr marL="0" lvl="2" indent="0">
              <a:buNone/>
            </a:pPr>
            <a:endParaRPr lang="en-GB" sz="1600" b="0" noProof="0" dirty="0"/>
          </a:p>
          <a:p>
            <a:pPr marL="0" lvl="2" indent="0">
              <a:buNone/>
            </a:pPr>
            <a:r>
              <a:rPr lang="en-GB" sz="1600" noProof="0" dirty="0">
                <a:solidFill>
                  <a:schemeClr val="tx1"/>
                </a:solidFill>
              </a:rPr>
              <a:t>Atanas</a:t>
            </a:r>
          </a:p>
          <a:p>
            <a:pPr marL="0" lvl="2" indent="0">
              <a:buNone/>
            </a:pPr>
            <a:endParaRPr lang="en-GB" sz="1600" b="0" noProof="0" dirty="0">
              <a:solidFill>
                <a:schemeClr val="tx1"/>
              </a:solidFill>
            </a:endParaRPr>
          </a:p>
          <a:p>
            <a:pPr>
              <a:spcAft>
                <a:spcPts val="100"/>
              </a:spcAft>
            </a:pPr>
            <a:r>
              <a:rPr lang="en-GB" sz="1600" b="0" noProof="0" dirty="0">
                <a:solidFill>
                  <a:schemeClr val="tx1"/>
                </a:solidFill>
              </a:rPr>
              <a:t>I am a </a:t>
            </a:r>
            <a:r>
              <a:rPr lang="en-GB" sz="1600" b="1" i="0" kern="1200" noProof="0" dirty="0">
                <a:solidFill>
                  <a:schemeClr val="tx1"/>
                </a:solidFill>
                <a:latin typeface="+mn-lt"/>
                <a:ea typeface="+mn-ea"/>
                <a:cs typeface="+mn-cs"/>
              </a:rPr>
              <a:t>Senior Software Engineer at </a:t>
            </a:r>
            <a:r>
              <a:rPr lang="en-GB" sz="1600" b="1" i="0" kern="1200" noProof="0" dirty="0" err="1">
                <a:solidFill>
                  <a:schemeClr val="tx1"/>
                </a:solidFill>
                <a:latin typeface="+mn-lt"/>
                <a:ea typeface="+mn-ea"/>
                <a:cs typeface="+mn-cs"/>
              </a:rPr>
              <a:t>SchwarzIT</a:t>
            </a:r>
            <a:r>
              <a:rPr lang="en-GB" sz="1600" b="1" i="0" kern="1200" noProof="0" dirty="0">
                <a:solidFill>
                  <a:schemeClr val="tx1"/>
                </a:solidFill>
                <a:latin typeface="+mn-lt"/>
                <a:ea typeface="+mn-ea"/>
                <a:cs typeface="+mn-cs"/>
              </a:rPr>
              <a:t> Bulgaria</a:t>
            </a:r>
          </a:p>
          <a:p>
            <a:pPr>
              <a:spcAft>
                <a:spcPts val="100"/>
              </a:spcAft>
            </a:pPr>
            <a:endParaRPr lang="en-GB" sz="1600" b="1" i="0" kern="1200" noProof="0" dirty="0">
              <a:solidFill>
                <a:schemeClr val="tx1"/>
              </a:solidFill>
              <a:latin typeface="+mn-lt"/>
              <a:ea typeface="+mn-ea"/>
              <a:cs typeface="+mn-cs"/>
            </a:endParaRPr>
          </a:p>
          <a:p>
            <a:pPr>
              <a:spcAft>
                <a:spcPts val="100"/>
              </a:spcAft>
            </a:pPr>
            <a:r>
              <a:rPr lang="en-GB" sz="1600" b="1" i="0" kern="1200" noProof="0" dirty="0">
                <a:solidFill>
                  <a:schemeClr val="tx1"/>
                </a:solidFill>
                <a:latin typeface="+mn-lt"/>
                <a:ea typeface="+mn-ea"/>
                <a:cs typeface="+mn-cs"/>
              </a:rPr>
              <a:t>Here is a bit of background about me</a:t>
            </a:r>
            <a:endParaRPr lang="en-GB" sz="1600" b="0" noProof="0" dirty="0"/>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Where do you work?</a:t>
            </a:r>
          </a:p>
          <a:p>
            <a:r>
              <a:rPr lang="en-GB" sz="1600" b="0" i="0" kern="1200" dirty="0">
                <a:solidFill>
                  <a:schemeClr val="accent1"/>
                </a:solidFill>
                <a:effectLst/>
                <a:latin typeface="+mn-lt"/>
                <a:ea typeface="+mn-ea"/>
                <a:cs typeface="+mn-cs"/>
              </a:rPr>
              <a:t>IT Solution Development Department at Schwarz IT Bulgaria.</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What do you do there?</a:t>
            </a:r>
          </a:p>
          <a:p>
            <a:r>
              <a:rPr lang="en-GB" sz="1600" b="0" i="0" kern="1200" dirty="0">
                <a:solidFill>
                  <a:schemeClr val="accent1"/>
                </a:solidFill>
                <a:effectLst/>
                <a:latin typeface="+mn-lt"/>
                <a:ea typeface="+mn-ea"/>
                <a:cs typeface="+mn-cs"/>
              </a:rPr>
              <a:t>I am part of the team which develops and maintains our property management CMS systems, and more.</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talking about this topic?</a:t>
            </a:r>
          </a:p>
          <a:p>
            <a:r>
              <a:rPr lang="en-GB" sz="1600" b="0" i="0" kern="1200" dirty="0">
                <a:solidFill>
                  <a:schemeClr val="accent1"/>
                </a:solidFill>
                <a:effectLst/>
                <a:latin typeface="+mn-lt"/>
                <a:ea typeface="+mn-ea"/>
                <a:cs typeface="+mn-cs"/>
              </a:rPr>
              <a:t>I was given a task which I finished quicker than expected and I was crying out for work.</a:t>
            </a:r>
          </a:p>
          <a:p>
            <a:r>
              <a:rPr lang="en-GB" sz="1600" b="0" i="0" kern="1200" dirty="0">
                <a:solidFill>
                  <a:schemeClr val="accent1"/>
                </a:solidFill>
                <a:effectLst/>
                <a:latin typeface="+mn-lt"/>
                <a:ea typeface="+mn-ea"/>
                <a:cs typeface="+mn-cs"/>
              </a:rPr>
              <a:t>My colleagues gave me a new task, I guess as a bit of a challenge or a bit of a joke – me being unaware it being something they were unable to solve a couple of years ago.</a:t>
            </a:r>
          </a:p>
          <a:p>
            <a:r>
              <a:rPr lang="en-GB" sz="1600" b="0" i="0" kern="1200" dirty="0">
                <a:solidFill>
                  <a:schemeClr val="accent1"/>
                </a:solidFill>
                <a:effectLst/>
                <a:latin typeface="+mn-lt"/>
                <a:ea typeface="+mn-ea"/>
                <a:cs typeface="+mn-cs"/>
              </a:rPr>
              <a:t>And for a good reason, the technology isn’t quite there yet, but after a lot of hard work I was able to solve it.</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giving this talk today?</a:t>
            </a:r>
          </a:p>
          <a:p>
            <a:r>
              <a:rPr lang="en-GB" sz="1600" b="0" i="0" kern="1200" dirty="0">
                <a:solidFill>
                  <a:schemeClr val="accent1"/>
                </a:solidFill>
                <a:effectLst/>
                <a:latin typeface="+mn-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600" b="0" i="0" kern="1200" dirty="0">
                <a:solidFill>
                  <a:schemeClr val="accent1"/>
                </a:solidFill>
                <a:effectLst/>
                <a:latin typeface="+mn-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sz="1600" b="0" noProof="0" dirty="0"/>
          </a:p>
        </p:txBody>
      </p:sp>
      <p:sp>
        <p:nvSpPr>
          <p:cNvPr id="4" name="Date Placeholder 3"/>
          <p:cNvSpPr>
            <a:spLocks noGrp="1"/>
          </p:cNvSpPr>
          <p:nvPr>
            <p:ph type="dt" sz="half" idx="1"/>
          </p:nvPr>
        </p:nvSpPr>
        <p:spPr/>
        <p:txBody>
          <a:bodyPr/>
          <a:lstStyle/>
          <a:p>
            <a:fld id="{820F17F5-7570-41C0-BAAF-1B8A99A8FFC5}" type="datetime1">
              <a:rPr lang="de-DE" smtClean="0"/>
              <a:t>18.11.21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This sounds great and all, but if there is no way to enforce a contract, people might not keep it, and this can have monstrous consequences.</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 and validation!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very beginning.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158750" indent="0">
              <a:buNone/>
            </a:pPr>
            <a:r>
              <a:rPr lang="en-GB" dirty="0"/>
              <a:t>A quick look at the agenda:</a:t>
            </a:r>
          </a:p>
          <a:p>
            <a:pPr marL="158750" indent="0">
              <a:buNone/>
            </a:pPr>
            <a:r>
              <a:rPr lang="en-GB" dirty="0"/>
              <a:t>We will cover some basics as I want to make this talk accessible to all levels.</a:t>
            </a:r>
          </a:p>
          <a:p>
            <a:pPr algn="l"/>
            <a:r>
              <a:rPr lang="en-GB" dirty="0"/>
              <a:t>We will see what is an API.</a:t>
            </a:r>
          </a:p>
          <a:p>
            <a:pPr algn="l"/>
            <a:r>
              <a:rPr lang="en-GB" dirty="0"/>
              <a:t>We will then see </a:t>
            </a:r>
            <a:r>
              <a:rPr lang="en-GB" sz="1100" noProof="0" dirty="0">
                <a:latin typeface="Arial" panose="020B0604020202020204" pitchFamily="34" charset="0"/>
                <a:cs typeface="Arial" panose="020B0604020202020204" pitchFamily="34" charset="0"/>
              </a:rPr>
              <a:t>Design First vs. Code First Development and how that applies to API development</a:t>
            </a:r>
            <a:r>
              <a:rPr lang="en-GB" sz="1100" dirty="0">
                <a:latin typeface="Arial" panose="020B0604020202020204" pitchFamily="34" charset="0"/>
                <a:cs typeface="Arial" panose="020B0604020202020204" pitchFamily="34" charset="0"/>
              </a:rPr>
              <a:t>.</a:t>
            </a:r>
            <a:endParaRPr lang="en-GB" dirty="0"/>
          </a:p>
          <a:p>
            <a:pPr algn="l"/>
            <a:r>
              <a:rPr lang="en-GB" sz="1100" noProof="0" dirty="0">
                <a:latin typeface="Arial" panose="020B0604020202020204" pitchFamily="34" charset="0"/>
                <a:cs typeface="Arial" panose="020B0604020202020204" pitchFamily="34" charset="0"/>
              </a:rPr>
              <a:t>We will see what is an API contract and why API First is important.</a:t>
            </a:r>
          </a:p>
          <a:p>
            <a:pPr algn="l"/>
            <a:r>
              <a:rPr lang="en-GB" sz="1100" noProof="0" dirty="0">
                <a:latin typeface="Arial" panose="020B0604020202020204" pitchFamily="34" charset="0"/>
                <a:cs typeface="Arial" panose="020B0604020202020204" pitchFamily="34" charset="0"/>
              </a:rPr>
              <a:t>We will go over contract testing and the tools needed for that.</a:t>
            </a:r>
          </a:p>
          <a:p>
            <a:pPr algn="l"/>
            <a:r>
              <a:rPr lang="en-GB" sz="1100" noProof="0" dirty="0">
                <a:latin typeface="Arial" panose="020B0604020202020204" pitchFamily="34" charset="0"/>
                <a:cs typeface="Arial" panose="020B0604020202020204" pitchFamily="34" charset="0"/>
              </a:rPr>
              <a:t>And we will tie this whole thing neatly in a knot with a Demo.</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dirty="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18.11.21</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validate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effort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sz="1100" b="0" dirty="0">
              <a:latin typeface="Arial" panose="020B0604020202020204" pitchFamily="34" charset="0"/>
              <a:cs typeface="Arial" panose="020B0604020202020204" pitchFamily="34" charset="0"/>
            </a:endParaRP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 or rather use an existing one</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66588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So, keep your contracts </a:t>
            </a:r>
            <a:r>
              <a:rPr lang="en-GB" sz="1100" b="0">
                <a:latin typeface="Arial" panose="020B0604020202020204" pitchFamily="34" charset="0"/>
                <a:cs typeface="Arial" panose="020B0604020202020204" pitchFamily="34" charset="0"/>
              </a:rPr>
              <a:t>intact people!</a:t>
            </a:r>
          </a:p>
          <a:p>
            <a:pPr marL="0" indent="0" algn="l">
              <a:buNone/>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a:latin typeface="Arial" panose="020B0604020202020204" pitchFamily="34" charset="0"/>
                <a:cs typeface="Arial" panose="020B0604020202020204" pitchFamily="34" charset="0"/>
              </a:rPr>
              <a:t>Let me start with an icebreaker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a:latin typeface="Arial" panose="020B0604020202020204" pitchFamily="34" charset="0"/>
                <a:cs typeface="Arial" panose="020B0604020202020204" pitchFamily="34" charset="0"/>
              </a:rPr>
              <a:t>Well, the short answer is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err="1">
                <a:latin typeface="Arial" panose="020B0604020202020204" pitchFamily="34" charset="0"/>
                <a:cs typeface="Arial" panose="020B0604020202020204" pitchFamily="34" charset="0"/>
              </a:rPr>
              <a:t>GraphQL</a:t>
            </a:r>
            <a:r>
              <a:rPr lang="en-GB" sz="1100" b="0" i="0" dirty="0">
                <a:latin typeface="Arial" panose="020B0604020202020204" pitchFamily="34" charset="0"/>
                <a:cs typeface="Arial" panose="020B0604020202020204" pitchFamily="34" charset="0"/>
              </a:rPr>
              <a:t> breaks REST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Unfortunately, as of 2021 there is no standard way to show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endpoint or link to </a:t>
            </a:r>
            <a:r>
              <a:rPr lang="en-GB" sz="1100" b="0" i="0" u="none" strike="noStrike" cap="none" dirty="0" err="1">
                <a:solidFill>
                  <a:srgbClr val="000000"/>
                </a:solidFill>
                <a:effectLst/>
                <a:latin typeface="Arial"/>
                <a:ea typeface="Arial"/>
                <a:cs typeface="Arial"/>
                <a:sym typeface="Arial"/>
              </a:rPr>
              <a:t>Graph</a:t>
            </a:r>
            <a:r>
              <a:rPr lang="en-GB" sz="1100" b="0" i="1" u="none" strike="noStrike" cap="none" dirty="0" err="1">
                <a:solidFill>
                  <a:srgbClr val="000000"/>
                </a:solidFill>
                <a:effectLst/>
                <a:latin typeface="Arial"/>
                <a:ea typeface="Arial"/>
                <a:cs typeface="Arial"/>
                <a:sym typeface="Arial"/>
              </a:rPr>
              <a:t>i</a:t>
            </a:r>
            <a:r>
              <a:rPr lang="en-GB" sz="1100" b="0" i="0" u="none" strike="noStrike" cap="none" dirty="0" err="1">
                <a:solidFill>
                  <a:srgbClr val="000000"/>
                </a:solidFill>
                <a:effectLst/>
                <a:latin typeface="Arial"/>
                <a:ea typeface="Arial"/>
                <a:cs typeface="Arial"/>
                <a:sym typeface="Arial"/>
              </a:rPr>
              <a:t>QL</a:t>
            </a:r>
            <a:r>
              <a:rPr lang="en-GB" sz="1100" b="0" i="0" u="none" strike="noStrike" cap="none" dirty="0">
                <a:solidFill>
                  <a:srgbClr val="000000"/>
                </a:solidFill>
                <a:effectLst/>
                <a:latin typeface="Arial"/>
                <a:ea typeface="Arial"/>
                <a:cs typeface="Arial"/>
                <a:sym typeface="Arial"/>
              </a:rPr>
              <a:t> UI from Swagger-UI.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APIs are usually documented through the documentation facilities provided by the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server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Because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is competing with REST, most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vendors want developers to replace REST with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not just use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for (read-only) queries.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Hopefully, in the future the advantages and disadvantages of both will be better understood, and a more balanced view would be to use better parts from both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Here are a couple of tools you can use to translate an </a:t>
            </a:r>
            <a:r>
              <a:rPr lang="en-GB" sz="1100" b="0" i="0" u="none" strike="noStrike" cap="none" dirty="0" err="1">
                <a:solidFill>
                  <a:srgbClr val="000000"/>
                </a:solidFill>
                <a:effectLst/>
                <a:latin typeface="Arial"/>
                <a:ea typeface="Arial"/>
                <a:cs typeface="Arial"/>
                <a:sym typeface="Arial"/>
              </a:rPr>
              <a:t>OpenAPI</a:t>
            </a:r>
            <a:r>
              <a:rPr lang="en-GB" sz="1100" b="0" i="0" u="none" strike="noStrike" cap="none" dirty="0">
                <a:solidFill>
                  <a:srgbClr val="000000"/>
                </a:solidFill>
                <a:effectLst/>
                <a:latin typeface="Arial"/>
                <a:ea typeface="Arial"/>
                <a:cs typeface="Arial"/>
                <a:sym typeface="Arial"/>
              </a:rPr>
              <a:t> spec to a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spec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489943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96483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18.11.21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41057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18.11.21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be flexible and able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observed that it’s problematic to fully separate an interface from its implementation:</a:t>
            </a:r>
          </a:p>
          <a:p>
            <a:endParaRPr lang="en-GB" b="0" dirty="0"/>
          </a:p>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And here is a relevant XKCD comic which summarizes Hyrum’s law  nicely:</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 little side-by-side comparison.</a:t>
            </a:r>
          </a:p>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This is a brain focus technique to give your brains a bit of a breather and then to bring your focus right back in.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which offers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endParaRPr lang="en-GB" sz="1100" b="0" i="0" kern="1200" dirty="0">
              <a:solidFill>
                <a:schemeClr val="tx1"/>
              </a:solidFill>
              <a:effectLst/>
              <a:latin typeface="+mj-lt"/>
              <a:ea typeface="+mn-ea"/>
              <a:cs typeface="+mn-cs"/>
            </a:endParaRP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pPr marL="0" indent="0">
              <a:buNone/>
            </a:pPr>
            <a:endParaRPr lang="en-GB" sz="1100" b="0" i="0" kern="1200" dirty="0">
              <a:solidFill>
                <a:schemeClr val="tx1"/>
              </a:solidFill>
              <a:effectLst/>
              <a:latin typeface="+mj-lt"/>
              <a:ea typeface="+mn-ea"/>
              <a:cs typeface="+mn-cs"/>
            </a:endParaRPr>
          </a:p>
          <a:p>
            <a:pPr marL="0" indent="0">
              <a:buNone/>
            </a:pPr>
            <a:endParaRPr lang="en-GB" sz="1100" b="0" i="0" kern="1200" dirty="0">
              <a:solidFill>
                <a:schemeClr val="tx1"/>
              </a:solidFill>
              <a:effectLst/>
              <a:latin typeface="+mj-lt"/>
              <a:ea typeface="+mn-ea"/>
              <a:cs typeface="+mn-cs"/>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kern="1200" cap="none" dirty="0">
                <a:solidFill>
                  <a:schemeClr val="tx1"/>
                </a:solidFill>
                <a:effectLst/>
                <a:latin typeface="Arial"/>
                <a:ea typeface="Arial"/>
                <a:cs typeface="Arial"/>
                <a:sym typeface="Arial"/>
              </a:rPr>
              <a:t>To explain this better you can research at your own leisure how APIs can be explained with a restaurant example.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kern="1200" cap="none" dirty="0">
              <a:solidFill>
                <a:schemeClr val="tx1"/>
              </a:solidFill>
              <a:effectLst/>
              <a:latin typeface="Arial"/>
              <a:ea typeface="Arial"/>
              <a:cs typeface="Arial"/>
              <a:sym typeface="Arial"/>
            </a:endParaRPr>
          </a:p>
          <a:p>
            <a:r>
              <a:rPr lang="en-GB" sz="1100" b="0" i="0" u="none" strike="noStrike" kern="1200" cap="none" dirty="0">
                <a:solidFill>
                  <a:schemeClr val="tx1"/>
                </a:solidFill>
                <a:effectLst/>
                <a:latin typeface="Arial"/>
                <a:ea typeface="Arial"/>
                <a:cs typeface="Arial"/>
                <a:sym typeface="Arial"/>
              </a:rPr>
              <a:t>The waiters are the messengers – or APIs – which take your request or order and tells the kitchen – the server – and tell it what to do. </a:t>
            </a:r>
          </a:p>
          <a:p>
            <a:r>
              <a:rPr lang="en-GB" sz="1100" b="0" i="0" u="none" strike="noStrike" kern="1200" cap="none" dirty="0">
                <a:solidFill>
                  <a:schemeClr val="tx1"/>
                </a:solidFill>
                <a:effectLst/>
                <a:latin typeface="Arial"/>
                <a:ea typeface="Arial"/>
                <a:cs typeface="Arial"/>
                <a:sym typeface="Arial"/>
              </a:rPr>
              <a:t>Then the waiters deliver the response back to you; in this case, it is the food.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kern="1200" cap="none" dirty="0">
              <a:solidFill>
                <a:schemeClr val="tx1"/>
              </a:solidFill>
              <a:effectLst/>
              <a:latin typeface="Arial"/>
              <a:ea typeface="Arial"/>
              <a:cs typeface="Arial"/>
              <a:sym typeface="Arial"/>
            </a:endParaRPr>
          </a:p>
          <a:p>
            <a:pPr marL="158750" indent="0">
              <a:buNone/>
            </a:pPr>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a:t>
            </a:r>
            <a:r>
              <a:rPr lang="bg-BG" sz="1100" b="0" i="0" kern="1200" dirty="0">
                <a:solidFill>
                  <a:schemeClr val="tx1"/>
                </a:solidFill>
                <a:effectLst/>
                <a:latin typeface="+mj-lt"/>
                <a:ea typeface="+mn-ea"/>
                <a:cs typeface="+mn-cs"/>
              </a:rPr>
              <a:t> </a:t>
            </a:r>
            <a:r>
              <a:rPr lang="en-GB" sz="1100" b="0" i="0" kern="1200" dirty="0">
                <a:solidFill>
                  <a:schemeClr val="tx1"/>
                </a:solidFill>
                <a:effectLst/>
                <a:latin typeface="+mj-lt"/>
                <a:ea typeface="+mn-ea"/>
                <a:cs typeface="+mn-cs"/>
              </a:rPr>
              <a:t>– the server.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29553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p>
          <a:p>
            <a:pPr marL="0" indent="0">
              <a:buNone/>
            </a:pPr>
            <a:endParaRPr lang="en-GB" sz="1100" i="0" dirty="0">
              <a:latin typeface="Arial" panose="020B0604020202020204" pitchFamily="34" charset="0"/>
              <a:cs typeface="Arial" panose="020B0604020202020204" pitchFamily="34" charset="0"/>
            </a:endParaRPr>
          </a:p>
          <a:p>
            <a:pPr marL="0" indent="0">
              <a:buNone/>
            </a:pPr>
            <a:r>
              <a:rPr lang="en-GB" sz="1100" i="0" dirty="0">
                <a:latin typeface="Arial" panose="020B0604020202020204" pitchFamily="34" charset="0"/>
                <a:cs typeface="Arial" panose="020B0604020202020204" pitchFamily="34" charset="0"/>
              </a:rPr>
              <a:t>---</a:t>
            </a:r>
          </a:p>
          <a:p>
            <a:pPr marL="0" indent="0">
              <a:buNone/>
            </a:pPr>
            <a:endParaRPr lang="en-GB" sz="1100" i="0" dirty="0">
              <a:latin typeface="Arial" panose="020B0604020202020204" pitchFamily="34" charset="0"/>
              <a:cs typeface="Arial" panose="020B0604020202020204" pitchFamily="34" charset="0"/>
            </a:endParaRPr>
          </a:p>
          <a:p>
            <a:r>
              <a:rPr lang="en-GB" sz="1100" b="0" i="0" u="none" strike="noStrike" kern="1200" cap="none" dirty="0">
                <a:solidFill>
                  <a:schemeClr val="tx1"/>
                </a:solidFill>
                <a:effectLst/>
                <a:latin typeface="Arial"/>
                <a:ea typeface="Arial"/>
                <a:cs typeface="Arial"/>
                <a:sym typeface="Arial"/>
              </a:rPr>
              <a:t>Imagine the following scenario: </a:t>
            </a:r>
          </a:p>
          <a:p>
            <a:r>
              <a:rPr lang="en-GB" sz="1100" b="0" i="0" u="none" strike="noStrike" kern="1200" cap="none" dirty="0">
                <a:solidFill>
                  <a:schemeClr val="tx1"/>
                </a:solidFill>
                <a:effectLst/>
                <a:latin typeface="Arial"/>
                <a:ea typeface="Arial"/>
                <a:cs typeface="Arial"/>
                <a:sym typeface="Arial"/>
              </a:rPr>
              <a:t>You are using your client and you want to access all Twitter tweets that mention the </a:t>
            </a:r>
            <a:r>
              <a:rPr lang="en-GB" sz="1100" b="0" i="1" u="none" strike="noStrike" kern="1200" cap="none" dirty="0">
                <a:solidFill>
                  <a:schemeClr val="tx1"/>
                </a:solidFill>
                <a:effectLst/>
                <a:latin typeface="Arial"/>
                <a:ea typeface="Arial"/>
                <a:cs typeface="Arial"/>
                <a:sym typeface="Arial"/>
              </a:rPr>
              <a:t>#OPENAPI</a:t>
            </a:r>
            <a:r>
              <a:rPr lang="en-GB" sz="1100" b="0" i="0" u="none" strike="noStrike" kern="1200" cap="none" dirty="0">
                <a:solidFill>
                  <a:schemeClr val="tx1"/>
                </a:solidFill>
                <a:effectLst/>
                <a:latin typeface="Arial"/>
                <a:ea typeface="Arial"/>
                <a:cs typeface="Arial"/>
                <a:sym typeface="Arial"/>
              </a:rPr>
              <a:t> hashtag.</a:t>
            </a:r>
          </a:p>
          <a:p>
            <a:r>
              <a:rPr lang="en-GB" sz="1100" b="0" i="0" u="none" strike="noStrike" kern="1200" cap="none" dirty="0">
                <a:solidFill>
                  <a:schemeClr val="tx1"/>
                </a:solidFill>
                <a:effectLst/>
                <a:latin typeface="Arial"/>
                <a:ea typeface="Arial"/>
                <a:cs typeface="Arial"/>
                <a:sym typeface="Arial"/>
              </a:rPr>
              <a:t>You could email Twitter and ask for a spreadsheet of all these tweets. But then you’d have to find a way to import that spreadsheet into your application.</a:t>
            </a:r>
          </a:p>
          <a:p>
            <a:r>
              <a:rPr lang="en-GB" sz="1100" b="0" i="0" u="none" strike="noStrike" kern="1200" cap="none" dirty="0">
                <a:solidFill>
                  <a:schemeClr val="tx1"/>
                </a:solidFill>
                <a:effectLst/>
                <a:latin typeface="Arial"/>
                <a:ea typeface="Arial"/>
                <a:cs typeface="Arial"/>
                <a:sym typeface="Arial"/>
              </a:rPr>
              <a:t>Even if you stored them in a database the data would become outdated quickly. It would be impossible to keep it up to date.</a:t>
            </a:r>
          </a:p>
          <a:p>
            <a:r>
              <a:rPr lang="en-GB" sz="1100" b="0" i="0" u="none" strike="noStrike" kern="1200" cap="none" dirty="0">
                <a:solidFill>
                  <a:schemeClr val="tx1"/>
                </a:solidFill>
                <a:effectLst/>
                <a:latin typeface="Arial"/>
                <a:ea typeface="Arial"/>
                <a:cs typeface="Arial"/>
                <a:sym typeface="Arial"/>
              </a:rPr>
              <a:t>It would be far better and simpler if Twitter just provides you a way to query their application and get the data, so that you can view or use it in your application. This way it would stay up to date automatically.</a:t>
            </a:r>
          </a:p>
          <a:p>
            <a:r>
              <a:rPr lang="en-GB" sz="1100" b="0" i="0" u="none" strike="noStrike" kern="1200" cap="none" dirty="0">
                <a:solidFill>
                  <a:schemeClr val="tx1"/>
                </a:solidFill>
                <a:effectLst/>
                <a:latin typeface="Arial"/>
                <a:ea typeface="Arial"/>
                <a:cs typeface="Arial"/>
                <a:sym typeface="Arial"/>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Slide">
  <p:cSld name="Titel Slide">
    <p:spTree>
      <p:nvGrpSpPr>
        <p:cNvPr id="1" name="Shape 6"/>
        <p:cNvGrpSpPr/>
        <p:nvPr/>
      </p:nvGrpSpPr>
      <p:grpSpPr>
        <a:xfrm>
          <a:off x="0" y="0"/>
          <a:ext cx="0" cy="0"/>
          <a:chOff x="0" y="0"/>
          <a:chExt cx="0" cy="0"/>
        </a:xfrm>
      </p:grpSpPr>
      <p:sp>
        <p:nvSpPr>
          <p:cNvPr id="7" name="Google Shape;7;p4"/>
          <p:cNvSpPr txBox="1">
            <a:spLocks noGrp="1"/>
          </p:cNvSpPr>
          <p:nvPr>
            <p:ph type="title"/>
          </p:nvPr>
        </p:nvSpPr>
        <p:spPr>
          <a:xfrm>
            <a:off x="2729343" y="1510778"/>
            <a:ext cx="6220692" cy="1329595"/>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SzPts val="1400"/>
              <a:buNone/>
              <a:defRPr sz="2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 name="Google Shape;8;p4"/>
          <p:cNvSpPr txBox="1">
            <a:spLocks noGrp="1"/>
          </p:cNvSpPr>
          <p:nvPr>
            <p:ph type="body" idx="1"/>
          </p:nvPr>
        </p:nvSpPr>
        <p:spPr>
          <a:xfrm>
            <a:off x="2729343" y="3073093"/>
            <a:ext cx="6220692" cy="496052"/>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2000"/>
              <a:buFont typeface="Arial"/>
              <a:buNone/>
              <a:defRPr sz="2000" b="1" i="0" u="none" strike="noStrike" cap="none">
                <a:solidFill>
                  <a:srgbClr val="8E44B3"/>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9" name="Google Shape;9;p4"/>
          <p:cNvSpPr txBox="1">
            <a:spLocks noGrp="1"/>
          </p:cNvSpPr>
          <p:nvPr>
            <p:ph type="body" idx="2"/>
          </p:nvPr>
        </p:nvSpPr>
        <p:spPr>
          <a:xfrm>
            <a:off x="2729342" y="3569145"/>
            <a:ext cx="6220693" cy="41931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0" name="Google Shape;10;p4"/>
          <p:cNvSpPr txBox="1">
            <a:spLocks noGrp="1"/>
          </p:cNvSpPr>
          <p:nvPr>
            <p:ph type="body" idx="3"/>
          </p:nvPr>
        </p:nvSpPr>
        <p:spPr>
          <a:xfrm>
            <a:off x="2729343" y="3988463"/>
            <a:ext cx="6220692" cy="496051"/>
          </a:xfrm>
          <a:prstGeom prst="rect">
            <a:avLst/>
          </a:prstGeom>
          <a:solidFill>
            <a:schemeClr val="lt1"/>
          </a:solid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rgbClr val="000000"/>
              </a:buClr>
              <a:buSzPts val="2000"/>
              <a:buFont typeface="Arial"/>
              <a:buNone/>
              <a:defRPr sz="2000" b="1" i="0" u="none" strike="noStrike" cap="none">
                <a:solidFill>
                  <a:srgbClr val="8E44B3"/>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1" name="Google Shape;11;p4"/>
          <p:cNvSpPr txBox="1">
            <a:spLocks noGrp="1"/>
          </p:cNvSpPr>
          <p:nvPr>
            <p:ph type="body" idx="4"/>
          </p:nvPr>
        </p:nvSpPr>
        <p:spPr>
          <a:xfrm>
            <a:off x="2729342" y="4484515"/>
            <a:ext cx="6220693" cy="41931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2519363" y="1761661"/>
            <a:ext cx="6318647" cy="2754380"/>
          </a:xfrm>
        </p:spPr>
        <p:txBody>
          <a:bodyPr numCol="2" spcCol="108000"/>
          <a:lstStyle>
            <a:lvl1pPr marL="404995" indent="-404995" defTabSz="404807">
              <a:spcBef>
                <a:spcPts val="1500"/>
              </a:spcBef>
              <a:spcAft>
                <a:spcPts val="300"/>
              </a:spcAft>
              <a:buFont typeface="+mj-lt"/>
              <a:buNone/>
              <a:tabLst/>
              <a:defRPr sz="1600" b="0">
                <a:solidFill>
                  <a:schemeClr val="tx1"/>
                </a:solidFill>
                <a:latin typeface="+mj-lt"/>
              </a:defRPr>
            </a:lvl1pPr>
            <a:lvl2pPr marL="400045" indent="2381" defTabSz="400045">
              <a:spcBef>
                <a:spcPts val="0"/>
              </a:spcBef>
              <a:spcAft>
                <a:spcPts val="0"/>
              </a:spcAft>
              <a:buFont typeface="+mj-lt"/>
              <a:buNone/>
              <a:tabLst/>
              <a:defRPr sz="1400">
                <a:solidFill>
                  <a:schemeClr val="tx1"/>
                </a:solidFill>
              </a:defRPr>
            </a:lvl2pPr>
            <a:lvl3pPr marL="400045" indent="2381" defTabSz="400045">
              <a:spcBef>
                <a:spcPts val="0"/>
              </a:spcBef>
              <a:spcAft>
                <a:spcPts val="0"/>
              </a:spcAft>
              <a:buFont typeface="+mj-lt"/>
              <a:buNone/>
              <a:tabLst/>
              <a:defRPr sz="1050">
                <a:solidFill>
                  <a:schemeClr val="tx1"/>
                </a:solidFill>
              </a:defRPr>
            </a:lvl3pPr>
            <a:lvl4pPr marL="400045" indent="2381" defTabSz="400045">
              <a:spcBef>
                <a:spcPts val="0"/>
              </a:spcBef>
              <a:spcAft>
                <a:spcPts val="0"/>
              </a:spcAft>
              <a:buFont typeface="+mj-lt"/>
              <a:buNone/>
              <a:tabLst/>
              <a:defRPr sz="1050">
                <a:solidFill>
                  <a:schemeClr val="tx1"/>
                </a:solidFill>
              </a:defRPr>
            </a:lvl4pPr>
            <a:lvl5pPr marL="400045" indent="2381" defTabSz="400045">
              <a:spcBef>
                <a:spcPts val="0"/>
              </a:spcBef>
              <a:spcAft>
                <a:spcPts val="0"/>
              </a:spcAft>
              <a:buFont typeface="+mj-lt"/>
              <a:buNone/>
              <a:tabLst/>
              <a:defRPr sz="1050">
                <a:solidFill>
                  <a:schemeClr val="tx1"/>
                </a:solidFill>
              </a:defRPr>
            </a:lvl5pPr>
            <a:lvl6pPr marL="400045" indent="2381" defTabSz="400045">
              <a:spcBef>
                <a:spcPts val="0"/>
              </a:spcBef>
              <a:spcAft>
                <a:spcPts val="0"/>
              </a:spcAft>
              <a:buFont typeface="+mj-lt"/>
              <a:buNone/>
              <a:tabLst/>
              <a:defRPr sz="1050">
                <a:solidFill>
                  <a:schemeClr val="tx1"/>
                </a:solidFill>
              </a:defRPr>
            </a:lvl6pPr>
            <a:lvl7pPr marL="400045" indent="2381" defTabSz="400045">
              <a:spcBef>
                <a:spcPts val="0"/>
              </a:spcBef>
              <a:spcAft>
                <a:spcPts val="0"/>
              </a:spcAft>
              <a:buFont typeface="+mj-lt"/>
              <a:buNone/>
              <a:tabLst/>
              <a:defRPr sz="1050">
                <a:solidFill>
                  <a:schemeClr val="tx1"/>
                </a:solidFill>
              </a:defRPr>
            </a:lvl7pPr>
            <a:lvl8pPr marL="400045" indent="2381" defTabSz="400045">
              <a:spcBef>
                <a:spcPts val="0"/>
              </a:spcBef>
              <a:spcAft>
                <a:spcPts val="0"/>
              </a:spcAft>
              <a:buFont typeface="+mj-lt"/>
              <a:buNone/>
              <a:tabLst/>
              <a:defRPr sz="1050">
                <a:solidFill>
                  <a:schemeClr val="tx1"/>
                </a:solidFill>
              </a:defRPr>
            </a:lvl8pPr>
            <a:lvl9pPr marL="400045" indent="2381" defTabSz="400045">
              <a:spcBef>
                <a:spcPts val="0"/>
              </a:spcBef>
              <a:spcAft>
                <a:spcPts val="0"/>
              </a:spcAft>
              <a:buFont typeface="+mj-lt"/>
              <a:buNone/>
              <a:tabLst/>
              <a:defRPr sz="1050">
                <a:solidFill>
                  <a:schemeClr val="tx1"/>
                </a:solidFill>
              </a:defRPr>
            </a:lvl9pPr>
          </a:lstStyle>
          <a:p>
            <a:pPr lvl="0"/>
            <a:r>
              <a:rPr lang="en-US" dirty="0"/>
              <a:t>Click to edit text.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305526" y="4623996"/>
            <a:ext cx="8532000" cy="162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675"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537300" y="789552"/>
            <a:ext cx="8300710" cy="486054"/>
          </a:xfrm>
          <a:prstGeom prst="rect">
            <a:avLst/>
          </a:prstGeom>
        </p:spPr>
        <p:txBody>
          <a:bodyPr vert="horz" lIns="0" tIns="54000" rIns="0" bIns="0" rtlCol="0" anchor="ctr" anchorCtr="0">
            <a:noAutofit/>
          </a:bodyPr>
          <a:lstStyle>
            <a:lvl1pPr>
              <a:defRPr sz="3000" b="1">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303523"/>
            <a:ext cx="8532000" cy="216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2pPr>
            <a:lvl3pPr marL="0" indent="0">
              <a:lnSpc>
                <a:spcPct val="100000"/>
              </a:lnSpc>
              <a:spcBef>
                <a:spcPts val="0"/>
              </a:spcBef>
              <a:spcAft>
                <a:spcPts val="0"/>
              </a:spcAft>
              <a:buNone/>
              <a:defRPr sz="1350" b="0" i="0">
                <a:solidFill>
                  <a:schemeClr val="tx1"/>
                </a:solidFill>
                <a:latin typeface="+mn-lt"/>
              </a:defRPr>
            </a:lvl3pPr>
            <a:lvl4pPr marL="0" indent="0">
              <a:lnSpc>
                <a:spcPct val="100000"/>
              </a:lnSpc>
              <a:spcBef>
                <a:spcPts val="0"/>
              </a:spcBef>
              <a:spcAft>
                <a:spcPts val="0"/>
              </a:spcAft>
              <a:buNone/>
              <a:defRPr sz="1350" b="0" i="0">
                <a:solidFill>
                  <a:schemeClr val="tx1"/>
                </a:solidFill>
                <a:latin typeface="+mn-lt"/>
              </a:defRPr>
            </a:lvl4pPr>
            <a:lvl5pPr marL="0" indent="0">
              <a:lnSpc>
                <a:spcPct val="100000"/>
              </a:lnSpc>
              <a:spcBef>
                <a:spcPts val="0"/>
              </a:spcBef>
              <a:spcAft>
                <a:spcPts val="0"/>
              </a:spcAft>
              <a:buNone/>
              <a:defRPr sz="1350" b="0" i="0">
                <a:solidFill>
                  <a:schemeClr val="tx1"/>
                </a:solidFill>
                <a:latin typeface="+mn-lt"/>
              </a:defRPr>
            </a:lvl5pPr>
            <a:lvl6pPr marL="0" indent="0">
              <a:lnSpc>
                <a:spcPct val="100000"/>
              </a:lnSpc>
              <a:spcBef>
                <a:spcPts val="0"/>
              </a:spcBef>
              <a:spcAft>
                <a:spcPts val="0"/>
              </a:spcAft>
              <a:buNone/>
              <a:defRPr sz="1350" b="0" i="0">
                <a:solidFill>
                  <a:schemeClr val="tx1"/>
                </a:solidFill>
                <a:latin typeface="+mn-lt"/>
              </a:defRPr>
            </a:lvl6pPr>
            <a:lvl7pPr marL="0" indent="0">
              <a:lnSpc>
                <a:spcPct val="100000"/>
              </a:lnSpc>
              <a:spcBef>
                <a:spcPts val="0"/>
              </a:spcBef>
              <a:spcAft>
                <a:spcPts val="0"/>
              </a:spcAft>
              <a:buNone/>
              <a:defRPr sz="1350" b="0" i="0">
                <a:solidFill>
                  <a:schemeClr val="tx1"/>
                </a:solidFill>
                <a:latin typeface="+mn-lt"/>
              </a:defRPr>
            </a:lvl7pPr>
            <a:lvl8pPr marL="0" indent="0">
              <a:lnSpc>
                <a:spcPct val="100000"/>
              </a:lnSpc>
              <a:spcBef>
                <a:spcPts val="0"/>
              </a:spcBef>
              <a:spcAft>
                <a:spcPts val="0"/>
              </a:spcAft>
              <a:buNone/>
              <a:defRPr sz="1350" b="0" i="0">
                <a:solidFill>
                  <a:schemeClr val="tx1"/>
                </a:solidFill>
                <a:latin typeface="+mn-lt"/>
              </a:defRPr>
            </a:lvl8pPr>
            <a:lvl9pPr marL="0" indent="0">
              <a:lnSpc>
                <a:spcPct val="100000"/>
              </a:lnSpc>
              <a:spcBef>
                <a:spcPts val="0"/>
              </a:spcBef>
              <a:spcAft>
                <a:spcPts val="0"/>
              </a:spcAft>
              <a:buNone/>
              <a:defRPr sz="135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305526" y="925004"/>
            <a:ext cx="97167" cy="243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bg1"/>
              </a:solidFill>
            </a:endParaRPr>
          </a:p>
        </p:txBody>
      </p:sp>
    </p:spTree>
    <p:extLst>
      <p:ext uri="{BB962C8B-B14F-4D97-AF65-F5344CB8AC3E}">
        <p14:creationId xmlns:p14="http://schemas.microsoft.com/office/powerpoint/2010/main" val="290114510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9144000"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a:solidFill>
                <a:schemeClr val="bg1"/>
              </a:solidFill>
            </a:endParaRPr>
          </a:p>
        </p:txBody>
      </p:sp>
      <p:sp>
        <p:nvSpPr>
          <p:cNvPr id="2" name="Titel 1"/>
          <p:cNvSpPr>
            <a:spLocks noGrp="1"/>
          </p:cNvSpPr>
          <p:nvPr>
            <p:ph type="ctrTitle" hasCustomPrompt="1"/>
          </p:nvPr>
        </p:nvSpPr>
        <p:spPr bwMode="gray">
          <a:xfrm>
            <a:off x="413538" y="2247564"/>
            <a:ext cx="8424472" cy="1081031"/>
          </a:xfrm>
        </p:spPr>
        <p:txBody>
          <a:bodyPr anchor="b"/>
          <a:lstStyle>
            <a:lvl1pPr algn="l">
              <a:lnSpc>
                <a:spcPct val="90000"/>
              </a:lnSpc>
              <a:spcBef>
                <a:spcPts val="0"/>
              </a:spcBef>
              <a:defRPr sz="36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413538" y="3435696"/>
            <a:ext cx="8424472" cy="1080270"/>
          </a:xfrm>
        </p:spPr>
        <p:txBody>
          <a:bodyPr>
            <a:normAutofit/>
          </a:bodyPr>
          <a:lstStyle>
            <a:lvl1pPr marL="0" indent="0" algn="l">
              <a:lnSpc>
                <a:spcPct val="100000"/>
              </a:lnSpc>
              <a:spcBef>
                <a:spcPts val="0"/>
              </a:spcBef>
              <a:spcAft>
                <a:spcPts val="0"/>
              </a:spcAft>
              <a:buFont typeface="Arial" panose="020B0604020202020204" pitchFamily="34" charset="0"/>
              <a:buNone/>
              <a:tabLst>
                <a:tab pos="400045" algn="l"/>
              </a:tabLst>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9pPr>
          </a:lstStyle>
          <a:p>
            <a:r>
              <a:rPr lang="en-US" dirty="0"/>
              <a:t>Optional introduction to the chapter</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413538" y="0"/>
            <a:ext cx="1792594" cy="1934191"/>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8800" b="1" dirty="0">
                <a:solidFill>
                  <a:schemeClr val="bg1"/>
                </a:solidFill>
                <a:latin typeface="+mj-lt"/>
              </a:defRPr>
            </a:lvl1pPr>
            <a:lvl2pPr marL="0" indent="0" algn="ctr">
              <a:spcAft>
                <a:spcPts val="0"/>
              </a:spcAft>
              <a:buFont typeface="Arial" panose="020B0604020202020204" pitchFamily="34" charset="0"/>
              <a:buNone/>
              <a:defRPr sz="8250" b="1">
                <a:solidFill>
                  <a:schemeClr val="bg1"/>
                </a:solidFill>
                <a:latin typeface="+mj-lt"/>
              </a:defRPr>
            </a:lvl2pPr>
            <a:lvl3pPr marL="0" indent="0" algn="ctr">
              <a:spcAft>
                <a:spcPts val="0"/>
              </a:spcAft>
              <a:buNone/>
              <a:defRPr sz="8250" b="1">
                <a:solidFill>
                  <a:schemeClr val="bg1"/>
                </a:solidFill>
                <a:latin typeface="+mj-lt"/>
              </a:defRPr>
            </a:lvl3pPr>
            <a:lvl4pPr marL="0" indent="0" algn="ctr">
              <a:spcAft>
                <a:spcPts val="0"/>
              </a:spcAft>
              <a:buNone/>
              <a:defRPr sz="8250" b="1">
                <a:solidFill>
                  <a:schemeClr val="bg1"/>
                </a:solidFill>
                <a:latin typeface="+mj-lt"/>
              </a:defRPr>
            </a:lvl4pPr>
            <a:lvl5pPr marL="0" indent="0" algn="ctr">
              <a:spcAft>
                <a:spcPts val="0"/>
              </a:spcAft>
              <a:buNone/>
              <a:defRPr sz="8250" b="1">
                <a:solidFill>
                  <a:schemeClr val="bg1"/>
                </a:solidFill>
                <a:latin typeface="+mj-lt"/>
              </a:defRPr>
            </a:lvl5pPr>
            <a:lvl6pPr marL="0" indent="0" algn="ctr">
              <a:spcAft>
                <a:spcPts val="0"/>
              </a:spcAft>
              <a:buNone/>
              <a:defRPr sz="8250" b="1">
                <a:solidFill>
                  <a:schemeClr val="bg1"/>
                </a:solidFill>
                <a:latin typeface="+mj-lt"/>
              </a:defRPr>
            </a:lvl6pPr>
            <a:lvl7pPr marL="0" indent="0" algn="ctr">
              <a:spcAft>
                <a:spcPts val="0"/>
              </a:spcAft>
              <a:buNone/>
              <a:defRPr sz="8250" b="1">
                <a:solidFill>
                  <a:schemeClr val="bg1"/>
                </a:solidFill>
                <a:latin typeface="+mj-lt"/>
              </a:defRPr>
            </a:lvl7pPr>
            <a:lvl8pPr marL="0" indent="0" algn="ctr">
              <a:spcAft>
                <a:spcPts val="0"/>
              </a:spcAft>
              <a:buNone/>
              <a:defRPr sz="8250" b="1">
                <a:solidFill>
                  <a:schemeClr val="bg1"/>
                </a:solidFill>
                <a:latin typeface="+mj-lt"/>
              </a:defRPr>
            </a:lvl8pPr>
            <a:lvl9pPr marL="0" indent="0" algn="ctr">
              <a:spcAft>
                <a:spcPts val="0"/>
              </a:spcAft>
              <a:buNone/>
              <a:defRPr sz="825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243545656"/>
      </p:ext>
    </p:extLst>
  </p:cSld>
  <p:clrMapOvr>
    <a:masterClrMapping/>
  </p:clrMapOvr>
  <p:extLst>
    <p:ext uri="{DCECCB84-F9BA-43D5-87BE-67443E8EF086}">
      <p15:sldGuideLst xmlns:p15="http://schemas.microsoft.com/office/powerpoint/2012/main">
        <p15:guide id="1" pos="315">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77545531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202"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1" y="1168004"/>
            <a:ext cx="8532019" cy="3348037"/>
          </a:xfrm>
        </p:spPr>
        <p:txBody>
          <a:bodyPr>
            <a:normAutofit/>
          </a:bodyPr>
          <a:lstStyle>
            <a:lvl1pPr marL="0" indent="0">
              <a:buFont typeface="Wingdings" pitchFamily="2" charset="2"/>
              <a:buNone/>
              <a:defRPr sz="1400" b="1">
                <a:solidFill>
                  <a:schemeClr val="accent1"/>
                </a:solidFill>
                <a:latin typeface="+mj-lt"/>
              </a:defRPr>
            </a:lvl1pPr>
            <a:lvl2pPr marL="414726" indent="0" algn="just">
              <a:buFontTx/>
              <a:buNone/>
              <a:defRPr sz="1400">
                <a:solidFill>
                  <a:schemeClr val="tx1"/>
                </a:solidFill>
              </a:defRPr>
            </a:lvl2pPr>
            <a:lvl3pPr marL="1036815" indent="-207363">
              <a:buFont typeface="Wingdings" pitchFamily="2" charset="2"/>
              <a:buChar char="§"/>
              <a:defRPr sz="1400">
                <a:solidFill>
                  <a:schemeClr val="tx1"/>
                </a:solidFill>
              </a:defRPr>
            </a:lvl3pPr>
            <a:lvl4pPr marL="1451541" indent="-207363">
              <a:buFont typeface="System Font Regular"/>
              <a:buChar char="-"/>
              <a:defRPr sz="1400">
                <a:solidFill>
                  <a:schemeClr val="tx1"/>
                </a:solidFill>
              </a:defRPr>
            </a:lvl4pPr>
            <a:lvl5pPr marL="1866268" indent="-207363">
              <a:buFont typeface="System Font Regular"/>
              <a:buChar char="-"/>
              <a:defRPr sz="1400">
                <a:solidFill>
                  <a:schemeClr val="tx1"/>
                </a:solidFill>
              </a:defRPr>
            </a:lvl5pPr>
            <a:lvl6pPr marL="2280994" indent="-207363">
              <a:buFont typeface="System Font Regular"/>
              <a:buChar char="-"/>
              <a:defRPr sz="1400">
                <a:solidFill>
                  <a:schemeClr val="tx1"/>
                </a:solidFill>
              </a:defRPr>
            </a:lvl6pPr>
            <a:lvl7pPr marL="2695720" indent="-207363">
              <a:buFont typeface="System Font Regular"/>
              <a:buChar char="-"/>
              <a:defRPr sz="1400">
                <a:solidFill>
                  <a:schemeClr val="tx1"/>
                </a:solidFill>
              </a:defRPr>
            </a:lvl7pPr>
            <a:lvl8pPr marL="3110446" indent="-207363">
              <a:buFont typeface="System Font Regular"/>
              <a:buChar char="-"/>
              <a:defRPr sz="1400">
                <a:solidFill>
                  <a:schemeClr val="tx1"/>
                </a:solidFill>
              </a:defRPr>
            </a:lvl8pPr>
            <a:lvl9pPr marL="3525172" indent="-207363">
              <a:buFont typeface="System Font Regular"/>
              <a:buChar char="-"/>
              <a:defRPr sz="1400">
                <a:solidFill>
                  <a:schemeClr val="tx1"/>
                </a:solidFill>
              </a:defRPr>
            </a:lvl9pPr>
          </a:lstStyle>
          <a:p>
            <a:pPr lvl="0"/>
            <a:r>
              <a:rPr lang="en-US" dirty="0"/>
              <a:t>Click to edit text. Use the "Increase / decrease list level" buttons on the Start tab to switch between the text levels that have been set up. </a:t>
            </a:r>
            <a:endParaRPr lang="en-US" noProof="0" dirty="0"/>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611342"/>
            <a:ext cx="853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a:xfrm>
            <a:off x="305526" y="205068"/>
            <a:ext cx="8532000" cy="352250"/>
          </a:xfrm>
        </p:spPr>
        <p:txBody>
          <a:bodyPr/>
          <a:lstStyle>
            <a:lvl1pPr>
              <a:lnSpc>
                <a:spcPct val="95000"/>
              </a:lnSpc>
              <a:defRPr sz="28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198640709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12354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0"/>
        <p:cNvGrpSpPr/>
        <p:nvPr/>
      </p:nvGrpSpPr>
      <p:grpSpPr>
        <a:xfrm>
          <a:off x="0" y="0"/>
          <a:ext cx="0" cy="0"/>
          <a:chOff x="0" y="0"/>
          <a:chExt cx="0" cy="0"/>
        </a:xfrm>
      </p:grpSpPr>
      <p:sp>
        <p:nvSpPr>
          <p:cNvPr id="41" name="Google Shape;41;p14"/>
          <p:cNvSpPr txBox="1">
            <a:spLocks noGrp="1"/>
          </p:cNvSpPr>
          <p:nvPr>
            <p:ph type="body" idx="1"/>
          </p:nvPr>
        </p:nvSpPr>
        <p:spPr>
          <a:xfrm>
            <a:off x="803485" y="1395663"/>
            <a:ext cx="7539695" cy="3161097"/>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8E44B3"/>
              </a:buClr>
              <a:buSzPts val="1600"/>
              <a:buFont typeface="Arial"/>
              <a:buChar char="•"/>
              <a:defRPr sz="16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2pPr>
            <a:lvl3pPr marL="1371600" marR="0" lvl="2" indent="-304800" algn="l" rtl="0">
              <a:lnSpc>
                <a:spcPct val="90000"/>
              </a:lnSpc>
              <a:spcBef>
                <a:spcPts val="500"/>
              </a:spcBef>
              <a:spcAft>
                <a:spcPts val="0"/>
              </a:spcAft>
              <a:buClr>
                <a:srgbClr val="8E44B3"/>
              </a:buClr>
              <a:buSzPts val="1200"/>
              <a:buFont typeface="Arial"/>
              <a:buChar char="•"/>
              <a:defRPr sz="1200" b="0" i="0" u="none" strike="noStrike" cap="none">
                <a:solidFill>
                  <a:srgbClr val="8E44B3"/>
                </a:solidFill>
                <a:latin typeface="Arial"/>
                <a:ea typeface="Arial"/>
                <a:cs typeface="Arial"/>
                <a:sym typeface="Arial"/>
              </a:defRPr>
            </a:lvl3pPr>
            <a:lvl4pPr marL="1828800" marR="0" lvl="3" indent="-292100" algn="l" rtl="0">
              <a:lnSpc>
                <a:spcPct val="90000"/>
              </a:lnSpc>
              <a:spcBef>
                <a:spcPts val="500"/>
              </a:spcBef>
              <a:spcAft>
                <a:spcPts val="0"/>
              </a:spcAft>
              <a:buClr>
                <a:srgbClr val="8E44B3"/>
              </a:buClr>
              <a:buSzPts val="1000"/>
              <a:buFont typeface="Arial"/>
              <a:buChar char="•"/>
              <a:defRPr sz="1000" b="0" i="0" u="none" strike="noStrike" cap="none">
                <a:solidFill>
                  <a:srgbClr val="8E44B3"/>
                </a:solidFill>
                <a:latin typeface="Arial"/>
                <a:ea typeface="Arial"/>
                <a:cs typeface="Arial"/>
                <a:sym typeface="Arial"/>
              </a:defRPr>
            </a:lvl4pPr>
            <a:lvl5pPr marL="2286000" marR="0" lvl="4" indent="-279400" algn="l" rtl="0">
              <a:lnSpc>
                <a:spcPct val="90000"/>
              </a:lnSpc>
              <a:spcBef>
                <a:spcPts val="500"/>
              </a:spcBef>
              <a:spcAft>
                <a:spcPts val="0"/>
              </a:spcAft>
              <a:buClr>
                <a:srgbClr val="8E44B3"/>
              </a:buClr>
              <a:buSzPts val="800"/>
              <a:buFont typeface="Arial"/>
              <a:buChar char="•"/>
              <a:defRPr sz="800" b="0" i="0" u="none" strike="noStrike" cap="none">
                <a:solidFill>
                  <a:srgbClr val="8E44B3"/>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14"/>
          <p:cNvSpPr txBox="1">
            <a:spLocks noGrp="1"/>
          </p:cNvSpPr>
          <p:nvPr>
            <p:ph type="title"/>
          </p:nvPr>
        </p:nvSpPr>
        <p:spPr>
          <a:xfrm>
            <a:off x="1415626" y="392468"/>
            <a:ext cx="6927553"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261">
          <p15:clr>
            <a:srgbClr val="FBAE40"/>
          </p15:clr>
        </p15:guide>
        <p15:guide id="3" pos="1247">
          <p15:clr>
            <a:srgbClr val="FBAE40"/>
          </p15:clr>
        </p15:guide>
        <p15:guide id="4" pos="4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ntents">
  <p:cSld name="Title and Two Contents">
    <p:spTree>
      <p:nvGrpSpPr>
        <p:cNvPr id="1" name="Shape 43"/>
        <p:cNvGrpSpPr/>
        <p:nvPr/>
      </p:nvGrpSpPr>
      <p:grpSpPr>
        <a:xfrm>
          <a:off x="0" y="0"/>
          <a:ext cx="0" cy="0"/>
          <a:chOff x="0" y="0"/>
          <a:chExt cx="0" cy="0"/>
        </a:xfrm>
      </p:grpSpPr>
      <p:sp>
        <p:nvSpPr>
          <p:cNvPr id="44" name="Google Shape;44;p15"/>
          <p:cNvSpPr txBox="1">
            <a:spLocks noGrp="1"/>
          </p:cNvSpPr>
          <p:nvPr>
            <p:ph type="body" idx="1"/>
          </p:nvPr>
        </p:nvSpPr>
        <p:spPr>
          <a:xfrm>
            <a:off x="826325" y="1399261"/>
            <a:ext cx="3540111"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8E44B3"/>
              </a:buClr>
              <a:buSzPts val="1600"/>
              <a:buFont typeface="Arial"/>
              <a:buChar char="•"/>
              <a:defRPr sz="16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2pPr>
            <a:lvl3pPr marL="1371600" marR="0" lvl="2" indent="-304800" algn="l" rtl="0">
              <a:lnSpc>
                <a:spcPct val="90000"/>
              </a:lnSpc>
              <a:spcBef>
                <a:spcPts val="500"/>
              </a:spcBef>
              <a:spcAft>
                <a:spcPts val="0"/>
              </a:spcAft>
              <a:buClr>
                <a:srgbClr val="8E44B3"/>
              </a:buClr>
              <a:buSzPts val="1200"/>
              <a:buFont typeface="Arial"/>
              <a:buChar char="•"/>
              <a:defRPr sz="1200" b="0" i="0" u="none" strike="noStrike" cap="none">
                <a:solidFill>
                  <a:srgbClr val="8E44B3"/>
                </a:solidFill>
                <a:latin typeface="Arial"/>
                <a:ea typeface="Arial"/>
                <a:cs typeface="Arial"/>
                <a:sym typeface="Arial"/>
              </a:defRPr>
            </a:lvl3pPr>
            <a:lvl4pPr marL="1828800" marR="0" lvl="3" indent="-292100" algn="l" rtl="0">
              <a:lnSpc>
                <a:spcPct val="90000"/>
              </a:lnSpc>
              <a:spcBef>
                <a:spcPts val="500"/>
              </a:spcBef>
              <a:spcAft>
                <a:spcPts val="0"/>
              </a:spcAft>
              <a:buClr>
                <a:srgbClr val="8E44B3"/>
              </a:buClr>
              <a:buSzPts val="1000"/>
              <a:buFont typeface="Arial"/>
              <a:buChar char="•"/>
              <a:defRPr sz="1000" b="0" i="0" u="none" strike="noStrike" cap="none">
                <a:solidFill>
                  <a:srgbClr val="8E44B3"/>
                </a:solidFill>
                <a:latin typeface="Arial"/>
                <a:ea typeface="Arial"/>
                <a:cs typeface="Arial"/>
                <a:sym typeface="Arial"/>
              </a:defRPr>
            </a:lvl4pPr>
            <a:lvl5pPr marL="2286000" marR="0" lvl="4" indent="-279400" algn="l" rtl="0">
              <a:lnSpc>
                <a:spcPct val="90000"/>
              </a:lnSpc>
              <a:spcBef>
                <a:spcPts val="500"/>
              </a:spcBef>
              <a:spcAft>
                <a:spcPts val="0"/>
              </a:spcAft>
              <a:buClr>
                <a:srgbClr val="8E44B3"/>
              </a:buClr>
              <a:buSzPts val="800"/>
              <a:buFont typeface="Arial"/>
              <a:buChar char="•"/>
              <a:defRPr sz="800" b="0" i="0" u="none" strike="noStrike" cap="none">
                <a:solidFill>
                  <a:srgbClr val="8E44B3"/>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15"/>
          <p:cNvSpPr txBox="1">
            <a:spLocks noGrp="1"/>
          </p:cNvSpPr>
          <p:nvPr>
            <p:ph type="body" idx="2"/>
          </p:nvPr>
        </p:nvSpPr>
        <p:spPr>
          <a:xfrm>
            <a:off x="4791740" y="1399260"/>
            <a:ext cx="3528457"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F58220"/>
              </a:buClr>
              <a:buSzPts val="1600"/>
              <a:buFont typeface="Arial"/>
              <a:buChar char="•"/>
              <a:defRPr sz="1600" b="0" i="0" u="none" strike="noStrike" cap="none">
                <a:solidFill>
                  <a:srgbClr val="F58220"/>
                </a:solidFill>
                <a:latin typeface="Arial"/>
                <a:ea typeface="Arial"/>
                <a:cs typeface="Arial"/>
                <a:sym typeface="Arial"/>
              </a:defRPr>
            </a:lvl1pPr>
            <a:lvl2pPr marL="914400" marR="0" lvl="1" indent="-317500" algn="l" rtl="0">
              <a:lnSpc>
                <a:spcPct val="90000"/>
              </a:lnSpc>
              <a:spcBef>
                <a:spcPts val="500"/>
              </a:spcBef>
              <a:spcAft>
                <a:spcPts val="0"/>
              </a:spcAft>
              <a:buClr>
                <a:srgbClr val="F58220"/>
              </a:buClr>
              <a:buSzPts val="1400"/>
              <a:buFont typeface="Arial"/>
              <a:buChar char="•"/>
              <a:defRPr sz="1400" b="0" i="0" u="none" strike="noStrike" cap="none">
                <a:solidFill>
                  <a:srgbClr val="F58220"/>
                </a:solidFill>
                <a:latin typeface="Arial"/>
                <a:ea typeface="Arial"/>
                <a:cs typeface="Arial"/>
                <a:sym typeface="Arial"/>
              </a:defRPr>
            </a:lvl2pPr>
            <a:lvl3pPr marL="1371600" marR="0" lvl="2" indent="-304800" algn="l" rtl="0">
              <a:lnSpc>
                <a:spcPct val="90000"/>
              </a:lnSpc>
              <a:spcBef>
                <a:spcPts val="500"/>
              </a:spcBef>
              <a:spcAft>
                <a:spcPts val="0"/>
              </a:spcAft>
              <a:buClr>
                <a:srgbClr val="F58220"/>
              </a:buClr>
              <a:buSzPts val="1200"/>
              <a:buFont typeface="Arial"/>
              <a:buChar char="•"/>
              <a:defRPr sz="1200" b="0" i="0" u="none" strike="noStrike" cap="none">
                <a:solidFill>
                  <a:srgbClr val="F58220"/>
                </a:solidFill>
                <a:latin typeface="Arial"/>
                <a:ea typeface="Arial"/>
                <a:cs typeface="Arial"/>
                <a:sym typeface="Arial"/>
              </a:defRPr>
            </a:lvl3pPr>
            <a:lvl4pPr marL="1828800" marR="0" lvl="3" indent="-292100" algn="l" rtl="0">
              <a:lnSpc>
                <a:spcPct val="90000"/>
              </a:lnSpc>
              <a:spcBef>
                <a:spcPts val="500"/>
              </a:spcBef>
              <a:spcAft>
                <a:spcPts val="0"/>
              </a:spcAft>
              <a:buClr>
                <a:srgbClr val="F58220"/>
              </a:buClr>
              <a:buSzPts val="1000"/>
              <a:buFont typeface="Arial"/>
              <a:buChar char="•"/>
              <a:defRPr sz="1000" b="0" i="0" u="none" strike="noStrike" cap="none">
                <a:solidFill>
                  <a:srgbClr val="F58220"/>
                </a:solidFill>
                <a:latin typeface="Arial"/>
                <a:ea typeface="Arial"/>
                <a:cs typeface="Arial"/>
                <a:sym typeface="Arial"/>
              </a:defRPr>
            </a:lvl4pPr>
            <a:lvl5pPr marL="2286000" marR="0" lvl="4" indent="-279400" algn="l" rtl="0">
              <a:lnSpc>
                <a:spcPct val="90000"/>
              </a:lnSpc>
              <a:spcBef>
                <a:spcPts val="500"/>
              </a:spcBef>
              <a:spcAft>
                <a:spcPts val="0"/>
              </a:spcAft>
              <a:buClr>
                <a:srgbClr val="F58220"/>
              </a:buClr>
              <a:buSzPts val="800"/>
              <a:buFont typeface="Arial"/>
              <a:buChar char="•"/>
              <a:defRPr sz="800" b="0" i="0" u="none" strike="noStrike" cap="none">
                <a:solidFill>
                  <a:srgbClr val="F5822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15"/>
          <p:cNvSpPr txBox="1">
            <a:spLocks noGrp="1"/>
          </p:cNvSpPr>
          <p:nvPr>
            <p:ph type="title"/>
          </p:nvPr>
        </p:nvSpPr>
        <p:spPr>
          <a:xfrm>
            <a:off x="1415627" y="392467"/>
            <a:ext cx="6904569"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1421508" y="392465"/>
            <a:ext cx="6889371"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_Text">
  <p:cSld name="Blank_Text">
    <p:spTree>
      <p:nvGrpSpPr>
        <p:cNvPr id="1" name="Shape 49"/>
        <p:cNvGrpSpPr/>
        <p:nvPr/>
      </p:nvGrpSpPr>
      <p:grpSpPr>
        <a:xfrm>
          <a:off x="0" y="0"/>
          <a:ext cx="0" cy="0"/>
          <a:chOff x="0" y="0"/>
          <a:chExt cx="0" cy="0"/>
        </a:xfrm>
      </p:grpSpPr>
      <p:sp>
        <p:nvSpPr>
          <p:cNvPr id="50" name="Google Shape;50;p17"/>
          <p:cNvSpPr txBox="1">
            <a:spLocks noGrp="1"/>
          </p:cNvSpPr>
          <p:nvPr>
            <p:ph type="body" idx="1"/>
          </p:nvPr>
        </p:nvSpPr>
        <p:spPr>
          <a:xfrm>
            <a:off x="1707306" y="1869495"/>
            <a:ext cx="5754965" cy="211422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rgbClr val="8E44B3"/>
              </a:buClr>
              <a:buSzPts val="3000"/>
              <a:buFont typeface="Arial"/>
              <a:buNone/>
              <a:defRPr sz="30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mple Slide">
  <p:cSld name="Sample Slide">
    <p:spTree>
      <p:nvGrpSpPr>
        <p:cNvPr id="1" name="Shape 51"/>
        <p:cNvGrpSpPr/>
        <p:nvPr/>
      </p:nvGrpSpPr>
      <p:grpSpPr>
        <a:xfrm>
          <a:off x="0" y="0"/>
          <a:ext cx="0" cy="0"/>
          <a:chOff x="0" y="0"/>
          <a:chExt cx="0" cy="0"/>
        </a:xfrm>
      </p:grpSpPr>
      <p:sp>
        <p:nvSpPr>
          <p:cNvPr id="52" name="Google Shape;52;p18"/>
          <p:cNvSpPr txBox="1">
            <a:spLocks noGrp="1"/>
          </p:cNvSpPr>
          <p:nvPr>
            <p:ph type="body" idx="1"/>
          </p:nvPr>
        </p:nvSpPr>
        <p:spPr>
          <a:xfrm>
            <a:off x="2764460" y="2048539"/>
            <a:ext cx="3643428" cy="196348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8"/>
          <p:cNvSpPr txBox="1">
            <a:spLocks noGrp="1"/>
          </p:cNvSpPr>
          <p:nvPr>
            <p:ph type="title"/>
          </p:nvPr>
        </p:nvSpPr>
        <p:spPr>
          <a:xfrm>
            <a:off x="2764460" y="1255334"/>
            <a:ext cx="3643428" cy="78611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0"/>
              </a:spcBef>
              <a:spcAft>
                <a:spcPts val="0"/>
              </a:spcAft>
              <a:buClr>
                <a:srgbClr val="F58220"/>
              </a:buClr>
              <a:buSzPts val="2800"/>
              <a:buFont typeface="Arial"/>
              <a:buNone/>
              <a:defRPr sz="2800" b="0" i="0" u="none" strike="noStrike" cap="none">
                <a:solidFill>
                  <a:srgbClr val="F5822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age">
  <p:cSld name="Blank Page">
    <p:spTree>
      <p:nvGrpSpPr>
        <p:cNvPr id="1" name="Shape 5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18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3"/>
        <p:cNvGrpSpPr/>
        <p:nvPr/>
      </p:nvGrpSpPr>
      <p:grpSpPr>
        <a:xfrm>
          <a:off x="0" y="0"/>
          <a:ext cx="0" cy="0"/>
          <a:chOff x="0" y="0"/>
          <a:chExt cx="0" cy="0"/>
        </a:xfrm>
      </p:grpSpPr>
      <p:pic>
        <p:nvPicPr>
          <p:cNvPr id="14" name="Google Shape;14;p6"/>
          <p:cNvPicPr preferRelativeResize="0"/>
          <p:nvPr/>
        </p:nvPicPr>
        <p:blipFill rotWithShape="1">
          <a:blip r:embed="rId2">
            <a:alphaModFix/>
          </a:blip>
          <a:srcRect/>
          <a:stretch/>
        </p:blipFill>
        <p:spPr>
          <a:xfrm>
            <a:off x="5088353" y="2809004"/>
            <a:ext cx="349199" cy="231160"/>
          </a:xfrm>
          <a:prstGeom prst="rect">
            <a:avLst/>
          </a:prstGeom>
          <a:noFill/>
          <a:ln>
            <a:noFill/>
          </a:ln>
        </p:spPr>
      </p:pic>
      <p:pic>
        <p:nvPicPr>
          <p:cNvPr id="15" name="Google Shape;15;p6"/>
          <p:cNvPicPr preferRelativeResize="0"/>
          <p:nvPr/>
        </p:nvPicPr>
        <p:blipFill rotWithShape="1">
          <a:blip r:embed="rId3">
            <a:alphaModFix/>
          </a:blip>
          <a:srcRect/>
          <a:stretch/>
        </p:blipFill>
        <p:spPr>
          <a:xfrm>
            <a:off x="5088353" y="2041454"/>
            <a:ext cx="349199" cy="329525"/>
          </a:xfrm>
          <a:prstGeom prst="rect">
            <a:avLst/>
          </a:prstGeom>
          <a:noFill/>
          <a:ln>
            <a:noFill/>
          </a:ln>
        </p:spPr>
      </p:pic>
      <p:pic>
        <p:nvPicPr>
          <p:cNvPr id="16" name="Google Shape;16;p6"/>
          <p:cNvPicPr preferRelativeResize="0"/>
          <p:nvPr/>
        </p:nvPicPr>
        <p:blipFill rotWithShape="1">
          <a:blip r:embed="rId4">
            <a:alphaModFix/>
          </a:blip>
          <a:srcRect/>
          <a:stretch/>
        </p:blipFill>
        <p:spPr>
          <a:xfrm>
            <a:off x="738999" y="2792938"/>
            <a:ext cx="349199" cy="349199"/>
          </a:xfrm>
          <a:prstGeom prst="rect">
            <a:avLst/>
          </a:prstGeom>
          <a:noFill/>
          <a:ln>
            <a:noFill/>
          </a:ln>
        </p:spPr>
      </p:pic>
      <p:pic>
        <p:nvPicPr>
          <p:cNvPr id="17" name="Google Shape;17;p6"/>
          <p:cNvPicPr preferRelativeResize="0"/>
          <p:nvPr/>
        </p:nvPicPr>
        <p:blipFill rotWithShape="1">
          <a:blip r:embed="rId5">
            <a:alphaModFix/>
          </a:blip>
          <a:srcRect/>
          <a:stretch/>
        </p:blipFill>
        <p:spPr>
          <a:xfrm>
            <a:off x="731520" y="2056207"/>
            <a:ext cx="368872" cy="314771"/>
          </a:xfrm>
          <a:prstGeom prst="rect">
            <a:avLst/>
          </a:prstGeom>
          <a:noFill/>
          <a:ln>
            <a:noFill/>
          </a:ln>
        </p:spPr>
      </p:pic>
      <p:sp>
        <p:nvSpPr>
          <p:cNvPr id="18" name="Google Shape;18;p6"/>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6"/>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 name="Google Shape;20;p6"/>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6"/>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6"/>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Google Shape;23;p6"/>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5"/>
        <p:cNvGrpSpPr/>
        <p:nvPr/>
      </p:nvGrpSpPr>
      <p:grpSpPr>
        <a:xfrm>
          <a:off x="0" y="0"/>
          <a:ext cx="0" cy="0"/>
          <a:chOff x="0" y="0"/>
          <a:chExt cx="0" cy="0"/>
        </a:xfrm>
      </p:grpSpPr>
      <p:pic>
        <p:nvPicPr>
          <p:cNvPr id="56" name="Google Shape;56;p20"/>
          <p:cNvPicPr preferRelativeResize="0"/>
          <p:nvPr/>
        </p:nvPicPr>
        <p:blipFill rotWithShape="1">
          <a:blip r:embed="rId2">
            <a:alphaModFix/>
          </a:blip>
          <a:srcRect/>
          <a:stretch/>
        </p:blipFill>
        <p:spPr>
          <a:xfrm>
            <a:off x="5088353" y="2809004"/>
            <a:ext cx="349199" cy="231160"/>
          </a:xfrm>
          <a:prstGeom prst="rect">
            <a:avLst/>
          </a:prstGeom>
          <a:noFill/>
          <a:ln>
            <a:noFill/>
          </a:ln>
        </p:spPr>
      </p:pic>
      <p:pic>
        <p:nvPicPr>
          <p:cNvPr id="57" name="Google Shape;57;p20"/>
          <p:cNvPicPr preferRelativeResize="0"/>
          <p:nvPr/>
        </p:nvPicPr>
        <p:blipFill rotWithShape="1">
          <a:blip r:embed="rId3">
            <a:alphaModFix/>
          </a:blip>
          <a:srcRect/>
          <a:stretch/>
        </p:blipFill>
        <p:spPr>
          <a:xfrm>
            <a:off x="5088353" y="2041454"/>
            <a:ext cx="349199" cy="329525"/>
          </a:xfrm>
          <a:prstGeom prst="rect">
            <a:avLst/>
          </a:prstGeom>
          <a:noFill/>
          <a:ln>
            <a:noFill/>
          </a:ln>
        </p:spPr>
      </p:pic>
      <p:pic>
        <p:nvPicPr>
          <p:cNvPr id="58" name="Google Shape;58;p20"/>
          <p:cNvPicPr preferRelativeResize="0"/>
          <p:nvPr/>
        </p:nvPicPr>
        <p:blipFill rotWithShape="1">
          <a:blip r:embed="rId4">
            <a:alphaModFix/>
          </a:blip>
          <a:srcRect/>
          <a:stretch/>
        </p:blipFill>
        <p:spPr>
          <a:xfrm>
            <a:off x="738999" y="2792938"/>
            <a:ext cx="349199" cy="349199"/>
          </a:xfrm>
          <a:prstGeom prst="rect">
            <a:avLst/>
          </a:prstGeom>
          <a:noFill/>
          <a:ln>
            <a:noFill/>
          </a:ln>
        </p:spPr>
      </p:pic>
      <p:pic>
        <p:nvPicPr>
          <p:cNvPr id="59" name="Google Shape;59;p20"/>
          <p:cNvPicPr preferRelativeResize="0"/>
          <p:nvPr/>
        </p:nvPicPr>
        <p:blipFill rotWithShape="1">
          <a:blip r:embed="rId5">
            <a:alphaModFix/>
          </a:blip>
          <a:srcRect/>
          <a:stretch/>
        </p:blipFill>
        <p:spPr>
          <a:xfrm>
            <a:off x="731520" y="2056207"/>
            <a:ext cx="368872" cy="314771"/>
          </a:xfrm>
          <a:prstGeom prst="rect">
            <a:avLst/>
          </a:prstGeom>
          <a:noFill/>
          <a:ln>
            <a:noFill/>
          </a:ln>
        </p:spPr>
      </p:pic>
      <p:sp>
        <p:nvSpPr>
          <p:cNvPr id="60" name="Google Shape;60;p20"/>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8E44B3"/>
              </a:buClr>
              <a:buSzPts val="2800"/>
              <a:buFont typeface="Arial"/>
              <a:buNone/>
              <a:defRPr sz="2800" b="1"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20"/>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20"/>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20"/>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20"/>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20"/>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8E44B3"/>
              </a:buClr>
              <a:buSzPts val="1600"/>
              <a:buFont typeface="Arial"/>
              <a:buNone/>
              <a:defRPr sz="1600" b="0" i="0" u="none" strike="noStrike" cap="none">
                <a:solidFill>
                  <a:srgbClr val="8E44B3"/>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7"/>
          <p:cNvSpPr txBox="1">
            <a:spLocks noGrp="1"/>
          </p:cNvSpPr>
          <p:nvPr>
            <p:ph type="body" idx="1"/>
          </p:nvPr>
        </p:nvSpPr>
        <p:spPr>
          <a:xfrm>
            <a:off x="803485" y="1395663"/>
            <a:ext cx="7539695" cy="3161097"/>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7"/>
          <p:cNvSpPr txBox="1">
            <a:spLocks noGrp="1"/>
          </p:cNvSpPr>
          <p:nvPr>
            <p:ph type="title"/>
          </p:nvPr>
        </p:nvSpPr>
        <p:spPr>
          <a:xfrm>
            <a:off x="1415626" y="392468"/>
            <a:ext cx="6927553"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261">
          <p15:clr>
            <a:srgbClr val="FBAE40"/>
          </p15:clr>
        </p15:guide>
        <p15:guide id="3" pos="1247">
          <p15:clr>
            <a:srgbClr val="FBAE40"/>
          </p15:clr>
        </p15:guide>
        <p15:guide id="4" pos="49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ntents">
  <p:cSld name="Title and Two Contents">
    <p:spTree>
      <p:nvGrpSpPr>
        <p:cNvPr id="1" name="Shape 27"/>
        <p:cNvGrpSpPr/>
        <p:nvPr/>
      </p:nvGrpSpPr>
      <p:grpSpPr>
        <a:xfrm>
          <a:off x="0" y="0"/>
          <a:ext cx="0" cy="0"/>
          <a:chOff x="0" y="0"/>
          <a:chExt cx="0" cy="0"/>
        </a:xfrm>
      </p:grpSpPr>
      <p:sp>
        <p:nvSpPr>
          <p:cNvPr id="28" name="Google Shape;28;p8"/>
          <p:cNvSpPr txBox="1">
            <a:spLocks noGrp="1"/>
          </p:cNvSpPr>
          <p:nvPr>
            <p:ph type="body" idx="1"/>
          </p:nvPr>
        </p:nvSpPr>
        <p:spPr>
          <a:xfrm>
            <a:off x="826325" y="1399261"/>
            <a:ext cx="3540111"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8"/>
          <p:cNvSpPr txBox="1">
            <a:spLocks noGrp="1"/>
          </p:cNvSpPr>
          <p:nvPr>
            <p:ph type="body" idx="2"/>
          </p:nvPr>
        </p:nvSpPr>
        <p:spPr>
          <a:xfrm>
            <a:off x="4791740" y="1399260"/>
            <a:ext cx="3528457"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8"/>
          <p:cNvSpPr txBox="1">
            <a:spLocks noGrp="1"/>
          </p:cNvSpPr>
          <p:nvPr>
            <p:ph type="title"/>
          </p:nvPr>
        </p:nvSpPr>
        <p:spPr>
          <a:xfrm>
            <a:off x="1415627" y="392467"/>
            <a:ext cx="6904569"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421508" y="392465"/>
            <a:ext cx="6889371"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_Text">
  <p:cSld name="Blank_Text">
    <p:spTree>
      <p:nvGrpSpPr>
        <p:cNvPr id="1" name="Shape 33"/>
        <p:cNvGrpSpPr/>
        <p:nvPr/>
      </p:nvGrpSpPr>
      <p:grpSpPr>
        <a:xfrm>
          <a:off x="0" y="0"/>
          <a:ext cx="0" cy="0"/>
          <a:chOff x="0" y="0"/>
          <a:chExt cx="0" cy="0"/>
        </a:xfrm>
      </p:grpSpPr>
      <p:sp>
        <p:nvSpPr>
          <p:cNvPr id="34" name="Google Shape;34;p10"/>
          <p:cNvSpPr txBox="1">
            <a:spLocks noGrp="1"/>
          </p:cNvSpPr>
          <p:nvPr>
            <p:ph type="body" idx="1"/>
          </p:nvPr>
        </p:nvSpPr>
        <p:spPr>
          <a:xfrm>
            <a:off x="1707306" y="1869495"/>
            <a:ext cx="5754965" cy="211422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ample Slide">
  <p:cSld name="Sample Slide">
    <p:spTree>
      <p:nvGrpSpPr>
        <p:cNvPr id="1" name="Shape 35"/>
        <p:cNvGrpSpPr/>
        <p:nvPr/>
      </p:nvGrpSpPr>
      <p:grpSpPr>
        <a:xfrm>
          <a:off x="0" y="0"/>
          <a:ext cx="0" cy="0"/>
          <a:chOff x="0" y="0"/>
          <a:chExt cx="0" cy="0"/>
        </a:xfrm>
      </p:grpSpPr>
      <p:sp>
        <p:nvSpPr>
          <p:cNvPr id="36" name="Google Shape;36;p11"/>
          <p:cNvSpPr txBox="1">
            <a:spLocks noGrp="1"/>
          </p:cNvSpPr>
          <p:nvPr>
            <p:ph type="body" idx="1"/>
          </p:nvPr>
        </p:nvSpPr>
        <p:spPr>
          <a:xfrm>
            <a:off x="2764460" y="2048539"/>
            <a:ext cx="3643428" cy="196348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11"/>
          <p:cNvSpPr txBox="1">
            <a:spLocks noGrp="1"/>
          </p:cNvSpPr>
          <p:nvPr>
            <p:ph type="title"/>
          </p:nvPr>
        </p:nvSpPr>
        <p:spPr>
          <a:xfrm>
            <a:off x="2764460" y="1255334"/>
            <a:ext cx="3643428" cy="78611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age">
  <p:cSld name="Blank Page">
    <p:spTree>
      <p:nvGrpSpPr>
        <p:cNvPr id="1" name="Shape 3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183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6192180" y="0"/>
            <a:ext cx="2951820"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2" y="1168004"/>
            <a:ext cx="5562153" cy="3348037"/>
          </a:xfrm>
        </p:spPr>
        <p:txBody>
          <a:bodyPr/>
          <a:lstStyle>
            <a:lvl1pPr marL="0" indent="0">
              <a:buNone/>
              <a:defRPr sz="1400" b="1">
                <a:solidFill>
                  <a:schemeClr val="accent1"/>
                </a:solidFill>
                <a:latin typeface="+mj-lt"/>
              </a:defRPr>
            </a:lvl1pPr>
            <a:lvl2pPr marL="414726" indent="0">
              <a:buFont typeface="Wingdings" pitchFamily="2" charset="2"/>
              <a:buNone/>
              <a:defRPr sz="1451">
                <a:solidFill>
                  <a:schemeClr val="tx1"/>
                </a:solidFill>
              </a:defRPr>
            </a:lvl2pPr>
            <a:lvl3pPr marL="1036815" indent="-207363">
              <a:buFont typeface="Wingdings" pitchFamily="2" charset="2"/>
              <a:buChar char="§"/>
              <a:defRPr sz="1451">
                <a:solidFill>
                  <a:schemeClr val="tx1"/>
                </a:solidFill>
              </a:defRPr>
            </a:lvl3pPr>
            <a:lvl4pPr marL="1451541" indent="-207363">
              <a:buFont typeface="Wingdings" pitchFamily="2" charset="2"/>
              <a:buChar char="§"/>
              <a:defRPr sz="1451">
                <a:solidFill>
                  <a:schemeClr val="tx1"/>
                </a:solidFill>
              </a:defRPr>
            </a:lvl4pPr>
            <a:lvl5pPr marL="1866268" indent="-207363">
              <a:buFont typeface="Wingdings" pitchFamily="2" charset="2"/>
              <a:buChar char="§"/>
              <a:defRPr sz="1451">
                <a:solidFill>
                  <a:schemeClr val="tx1"/>
                </a:solidFill>
              </a:defRPr>
            </a:lvl5pPr>
            <a:lvl6pPr marL="2280994" indent="-207363">
              <a:buFont typeface="Wingdings" pitchFamily="2" charset="2"/>
              <a:buChar char="§"/>
              <a:defRPr sz="1451">
                <a:solidFill>
                  <a:schemeClr val="tx1"/>
                </a:solidFill>
              </a:defRPr>
            </a:lvl6pPr>
            <a:lvl7pPr marL="2695720" indent="-207363">
              <a:buFont typeface="Wingdings" pitchFamily="2" charset="2"/>
              <a:buChar char="§"/>
              <a:defRPr sz="1451">
                <a:solidFill>
                  <a:schemeClr val="tx1"/>
                </a:solidFill>
              </a:defRPr>
            </a:lvl7pPr>
            <a:lvl8pPr marL="3110446" indent="-207363">
              <a:buFont typeface="Wingdings" pitchFamily="2" charset="2"/>
              <a:buChar char="§"/>
              <a:defRPr sz="1451">
                <a:solidFill>
                  <a:schemeClr val="tx1"/>
                </a:solidFill>
              </a:defRPr>
            </a:lvl8pPr>
            <a:lvl9pPr marL="3525172" indent="-207363">
              <a:buFont typeface="Wingdings" pitchFamily="2" charset="2"/>
              <a:buChar char="§"/>
              <a:defRPr sz="1451">
                <a:solidFill>
                  <a:schemeClr val="tx1"/>
                </a:solidFill>
              </a:defRPr>
            </a:lvl9pPr>
          </a:lstStyle>
          <a:p>
            <a:pPr lvl="0"/>
            <a:r>
              <a:rPr lang="en-US" dirty="0"/>
              <a:t>Click to edit text. Use the "Increase / decrease list level" buttons on the Start tab to switch between the text levels that have been set up. </a:t>
            </a:r>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306474" y="611342"/>
            <a:ext cx="556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11" name="Titel 3">
            <a:extLst>
              <a:ext uri="{FF2B5EF4-FFF2-40B4-BE49-F238E27FC236}">
                <a16:creationId xmlns:a16="http://schemas.microsoft.com/office/drawing/2014/main" id="{F61019B7-76D4-1742-A5FA-CAF7A8C3DED0}"/>
              </a:ext>
            </a:extLst>
          </p:cNvPr>
          <p:cNvSpPr>
            <a:spLocks noGrp="1"/>
          </p:cNvSpPr>
          <p:nvPr>
            <p:ph type="title" hasCustomPrompt="1"/>
          </p:nvPr>
        </p:nvSpPr>
        <p:spPr bwMode="gray">
          <a:xfrm>
            <a:off x="305526" y="205068"/>
            <a:ext cx="8532000" cy="352250"/>
          </a:xfrm>
        </p:spPr>
        <p:txBody>
          <a:bodyPr/>
          <a:lstStyle>
            <a:lvl1pPr>
              <a:lnSpc>
                <a:spcPct val="95000"/>
              </a:lnSpc>
              <a:defRPr sz="30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26421277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1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67" r:id="rId8"/>
    <p:sldLayoutId id="2147483668" r:id="rId9"/>
    <p:sldLayoutId id="2147483669" r:id="rId10"/>
    <p:sldLayoutId id="2147483670"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3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hyperlink" Target="https://github.com/atkuzmanov" TargetMode="External"/><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hyperlink" Target="https://atkuzmanov.wordpress.com/" TargetMode="External"/><Relationship Id="rId5" Type="http://schemas.openxmlformats.org/officeDocument/2006/relationships/image" Target="../media/image15.png"/><Relationship Id="rId10" Type="http://schemas.openxmlformats.org/officeDocument/2006/relationships/hyperlink" Target="https://linktr.ee/atkuzmanov" TargetMode="External"/><Relationship Id="rId4" Type="http://schemas.openxmlformats.org/officeDocument/2006/relationships/image" Target="../media/image14.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2.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3.png"/><Relationship Id="rId7" Type="http://schemas.openxmlformats.org/officeDocument/2006/relationships/image" Target="../media/image29.sv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54.svg"/><Relationship Id="rId9" Type="http://schemas.openxmlformats.org/officeDocument/2006/relationships/image" Target="../media/image31.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60.sv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hyperlink" Target="https://www.npmjs.com/package/express-openapi-valid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png"/><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76.png"/><Relationship Id="rId3" Type="http://schemas.openxmlformats.org/officeDocument/2006/relationships/image" Target="../media/image32.png"/><Relationship Id="rId7" Type="http://schemas.openxmlformats.org/officeDocument/2006/relationships/image" Target="../media/image31.svg"/><Relationship Id="rId12"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hyperlink" Target="https://youtu.be/0AvPftcZvWY" TargetMode="External"/><Relationship Id="rId5" Type="http://schemas.openxmlformats.org/officeDocument/2006/relationships/image" Target="../media/image29.svg"/><Relationship Id="rId10" Type="http://schemas.openxmlformats.org/officeDocument/2006/relationships/hyperlink" Target="https://www.youtube.com/watch?v=0AvPftcZvWY" TargetMode="External"/><Relationship Id="rId4" Type="http://schemas.openxmlformats.org/officeDocument/2006/relationships/image" Target="../media/image28.png"/><Relationship Id="rId9" Type="http://schemas.openxmlformats.org/officeDocument/2006/relationships/hyperlink" Target="https://youtu.be/KGgqdpDWh0I"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www.depechemode.de/lyrics/everything-counts-2/" TargetMode="External"/><Relationship Id="rId7" Type="http://schemas.openxmlformats.org/officeDocument/2006/relationships/image" Target="../media/image78.png"/><Relationship Id="rId12" Type="http://schemas.openxmlformats.org/officeDocument/2006/relationships/image" Target="../media/image31.sv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77.png"/><Relationship Id="rId11" Type="http://schemas.openxmlformats.org/officeDocument/2006/relationships/image" Target="../media/image30.png"/><Relationship Id="rId5" Type="http://schemas.openxmlformats.org/officeDocument/2006/relationships/hyperlink" Target="https://en.wikipedia.org/wiki/Everything_Counts" TargetMode="External"/><Relationship Id="rId10" Type="http://schemas.openxmlformats.org/officeDocument/2006/relationships/image" Target="../media/image29.svg"/><Relationship Id="rId4" Type="http://schemas.openxmlformats.org/officeDocument/2006/relationships/hyperlink" Target="https://www.youtube.com/watch?v=1t-gK-9EIq4" TargetMode="External"/><Relationship Id="rId9"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46.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79.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47.xml.rels><?xml version="1.0" encoding="UTF-8" standalone="yes"?>
<Relationships xmlns="http://schemas.openxmlformats.org/package/2006/relationships"><Relationship Id="rId13" Type="http://schemas.openxmlformats.org/officeDocument/2006/relationships/hyperlink" Target="https://openclipart.org/detail/275842/sisyphus-overcoming-silhouette" TargetMode="External"/><Relationship Id="rId18" Type="http://schemas.openxmlformats.org/officeDocument/2006/relationships/hyperlink" Target="http://www.wolfmatters.org/wolf-facts.html" TargetMode="External"/><Relationship Id="rId26" Type="http://schemas.openxmlformats.org/officeDocument/2006/relationships/hyperlink" Target="https://www.duunddastier.de/wp-content/uploads/2018/09/Wolf_Titelthema_c_Fotolia_DUDT-3-18_Beitragsbild.jpg" TargetMode="External"/><Relationship Id="rId39" Type="http://schemas.openxmlformats.org/officeDocument/2006/relationships/hyperlink" Target="https://blog.axway.com/amplify-products/api-management/what-is-an-api" TargetMode="External"/><Relationship Id="rId21" Type="http://schemas.openxmlformats.org/officeDocument/2006/relationships/hyperlink" Target="https://onekindplanet.org/animal/wolf-grey/" TargetMode="External"/><Relationship Id="rId34" Type="http://schemas.openxmlformats.org/officeDocument/2006/relationships/hyperlink" Target="https://openclipart.org/detail/313039/german-shepherd-sketch" TargetMode="External"/><Relationship Id="rId42" Type="http://schemas.openxmlformats.org/officeDocument/2006/relationships/hyperlink" Target="https://media-exp1.licdn.com/dms/image/C4D22AQG_QxsuoBiHuQ/feedshare-shrink_800/0/1636456936477?e=1639612800&amp;v=beta&amp;t=EKHU4qisLTVnkM94SnZBp8SJLXAcjmAG04SInP_2VqY" TargetMode="External"/><Relationship Id="rId47" Type="http://schemas.openxmlformats.org/officeDocument/2006/relationships/hyperlink" Target="https://github.com/yarax/swagger-to-graphql" TargetMode="External"/><Relationship Id="rId50" Type="http://schemas.openxmlformats.org/officeDocument/2006/relationships/hyperlink" Target="https://www.akana.com/blog/api-first" TargetMode="External"/><Relationship Id="rId7" Type="http://schemas.openxmlformats.org/officeDocument/2006/relationships/hyperlink" Target="https://openclipart.org/detail/188650/search-ideogram" TargetMode="External"/><Relationship Id="rId2" Type="http://schemas.openxmlformats.org/officeDocument/2006/relationships/notesSlide" Target="../notesSlides/notesSlide47.xml"/><Relationship Id="rId16" Type="http://schemas.openxmlformats.org/officeDocument/2006/relationships/hyperlink" Target="https://openclipart.org/detail/305632/beer-and-barley" TargetMode="External"/><Relationship Id="rId29" Type="http://schemas.openxmlformats.org/officeDocument/2006/relationships/hyperlink" Target="https://i.pinimg.com/736x/6d/9f/53/6d9f5334e36f1ee02c73660a8247d185.jpg" TargetMode="External"/><Relationship Id="rId11" Type="http://schemas.openxmlformats.org/officeDocument/2006/relationships/hyperlink" Target="https://openclipart.org/detail/250266/cruz" TargetMode="External"/><Relationship Id="rId24" Type="http://schemas.openxmlformats.org/officeDocument/2006/relationships/hyperlink" Target="https://openclipart.org/detail/276597/brain-profile-line-art" TargetMode="External"/><Relationship Id="rId32" Type="http://schemas.openxmlformats.org/officeDocument/2006/relationships/hyperlink" Target="https://openclipart.org/detail/124147/wolf-3" TargetMode="External"/><Relationship Id="rId37" Type="http://schemas.openxmlformats.org/officeDocument/2006/relationships/hyperlink" Target="https://en.wikipedia.org/wiki/API" TargetMode="External"/><Relationship Id="rId40" Type="http://schemas.openxmlformats.org/officeDocument/2006/relationships/hyperlink" Target="https://openclipart.org/detail/13273/server" TargetMode="External"/><Relationship Id="rId45" Type="http://schemas.openxmlformats.org/officeDocument/2006/relationships/hyperlink" Target="https://github.com/graphql/graphql-playground" TargetMode="External"/><Relationship Id="rId53" Type="http://schemas.openxmlformats.org/officeDocument/2006/relationships/image" Target="../media/image79.png"/><Relationship Id="rId5" Type="http://schemas.openxmlformats.org/officeDocument/2006/relationships/hyperlink" Target="http://clipart-library.com/clipart/lego-clipart-57.htm" TargetMode="External"/><Relationship Id="rId10" Type="http://schemas.openxmlformats.org/officeDocument/2006/relationships/hyperlink" Target="http://clipart-library.com/clipart/agreement-cliparts_14.htm" TargetMode="External"/><Relationship Id="rId19" Type="http://schemas.openxmlformats.org/officeDocument/2006/relationships/hyperlink" Target="https://www.nathab.com/blog/8-incredible-wolf-facts-everyone-should-know/" TargetMode="External"/><Relationship Id="rId31"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44" Type="http://schemas.openxmlformats.org/officeDocument/2006/relationships/hyperlink" Target="https://stackoverflow.com/questions/63834848/how-to-document-graphql-with-swagger-openapi" TargetMode="External"/><Relationship Id="rId52" Type="http://schemas.openxmlformats.org/officeDocument/2006/relationships/hyperlink" Target="https://stoplight.io/case-studies/wefox/" TargetMode="External"/><Relationship Id="rId4" Type="http://schemas.openxmlformats.org/officeDocument/2006/relationships/hyperlink" Target="https://openapi-generator.tech/img/mono-logo.svg" TargetMode="External"/><Relationship Id="rId9" Type="http://schemas.openxmlformats.org/officeDocument/2006/relationships/hyperlink" Target="https://en.wikipedia.org/wiki/Swagger_(software)#/media/File:Swagger-logo.png" TargetMode="External"/><Relationship Id="rId14" Type="http://schemas.openxmlformats.org/officeDocument/2006/relationships/hyperlink" Target="https://openclipart.org/detail/307282/shaking-hands-silhouette" TargetMode="External"/><Relationship Id="rId22" Type="http://schemas.openxmlformats.org/officeDocument/2006/relationships/hyperlink" Target="https://www.factretriever.com/wolves-facts" TargetMode="External"/><Relationship Id="rId27" Type="http://schemas.openxmlformats.org/officeDocument/2006/relationships/hyperlink" Target="https://www.animalsprints.com/p/491/gray-timber-wolf-pair-canis-lupus-bozeman-area-7992771.jpg" TargetMode="External"/><Relationship Id="rId30" Type="http://schemas.openxmlformats.org/officeDocument/2006/relationships/hyperlink" Target="https://howlingforjustice.files.wordpress.com/2011/09/howling-wolf-1.jpg?w=584" TargetMode="External"/><Relationship Id="rId35" Type="http://schemas.openxmlformats.org/officeDocument/2006/relationships/hyperlink" Target="https://www.oreilly.com/library/view/head-first-java/0596009208/" TargetMode="External"/><Relationship Id="rId43" Type="http://schemas.openxmlformats.org/officeDocument/2006/relationships/hyperlink" Target="https://twitter.com/tompahoward/status/1458618578500874242/photo/1" TargetMode="External"/><Relationship Id="rId48" Type="http://schemas.openxmlformats.org/officeDocument/2006/relationships/hyperlink" Target="https://loopback.io/openapi-to-graphql.html" TargetMode="External"/><Relationship Id="rId8" Type="http://schemas.openxmlformats.org/officeDocument/2006/relationships/hyperlink" Target="https://openclipart.org/detail/190964/design" TargetMode="External"/><Relationship Id="rId51" Type="http://schemas.openxmlformats.org/officeDocument/2006/relationships/hyperlink" Target="https://auth0.com/blog/the-business-value-of-api-first-design/" TargetMode="External"/><Relationship Id="rId3" Type="http://schemas.openxmlformats.org/officeDocument/2006/relationships/hyperlink" Target="https://www.openapis.org/wp-content/uploads/sites/3/2016/10/OpenAPI_Pantone.png" TargetMode="External"/><Relationship Id="rId12" Type="http://schemas.openxmlformats.org/officeDocument/2006/relationships/hyperlink" Target="https://openclipart.org/detail/194308/dev-minus" TargetMode="External"/><Relationship Id="rId17" Type="http://schemas.openxmlformats.org/officeDocument/2006/relationships/hyperlink" Target="https://www.euronatur.org/en/what-we-do/endangered-species/wolf/wolves-in-europe/" TargetMode="External"/><Relationship Id="rId25" Type="http://schemas.openxmlformats.org/officeDocument/2006/relationships/hyperlink" Target="http://clipart-library.com/clip-art/308-3080052_freetoedit-silhouette-art-night-sky-moon-disney-wolf.htm" TargetMode="External"/><Relationship Id="rId33" Type="http://schemas.openxmlformats.org/officeDocument/2006/relationships/hyperlink" Target="https://openclipart.org/detail/26795/siamese-cat" TargetMode="External"/><Relationship Id="rId38" Type="http://schemas.openxmlformats.org/officeDocument/2006/relationships/hyperlink" Target="https://www.mulesoft.com/resources/api/what-is-an-api" TargetMode="External"/><Relationship Id="rId46" Type="http://schemas.openxmlformats.org/officeDocument/2006/relationships/hyperlink" Target="https://github.com/IBM/openapi-to-graphql" TargetMode="External"/><Relationship Id="rId20" Type="http://schemas.openxmlformats.org/officeDocument/2006/relationships/hyperlink" Target="https://www.treehugger.com/wolf-facts-5120321" TargetMode="External"/><Relationship Id="rId41" Type="http://schemas.openxmlformats.org/officeDocument/2006/relationships/hyperlink" Target="https://openclipart.org/detail/318251/multiple-screens" TargetMode="External"/><Relationship Id="rId54"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hyperlink" Target="https://openclipart.org/detail/237996/package" TargetMode="External"/><Relationship Id="rId15" Type="http://schemas.openxmlformats.org/officeDocument/2006/relationships/hyperlink" Target="https://openclipart.org/detail/215760/simple-gear" TargetMode="External"/><Relationship Id="rId23" Type="http://schemas.openxmlformats.org/officeDocument/2006/relationships/hyperlink" Target="https://facts.net/nature/animals/wolf-facts/" TargetMode="External"/><Relationship Id="rId28" Type="http://schemas.openxmlformats.org/officeDocument/2006/relationships/hyperlink" Target="https://i.pinimg.com/originals/3c/1c/3d/3c1c3d238f290b47d4fdaa054c3d9616.jpg" TargetMode="External"/><Relationship Id="rId36" Type="http://schemas.openxmlformats.org/officeDocument/2006/relationships/hyperlink" Target="https://www.oreilly.com/library/view/head-first-design/0596007124/" TargetMode="External"/><Relationship Id="rId49" Type="http://schemas.openxmlformats.org/officeDocument/2006/relationships/hyperlink" Target="https://en.wikipedia.org/wiki/GraphQL"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hyperlink" Target="https://loopback.io/openapi-to-graphql.html" TargetMode="External"/><Relationship Id="rId5" Type="http://schemas.openxmlformats.org/officeDocument/2006/relationships/image" Target="../media/image55.png"/><Relationship Id="rId10" Type="http://schemas.openxmlformats.org/officeDocument/2006/relationships/hyperlink" Target="https://github.com/yarax/swagger-to-graphql" TargetMode="External"/><Relationship Id="rId4" Type="http://schemas.openxmlformats.org/officeDocument/2006/relationships/image" Target="../media/image81.jpeg"/><Relationship Id="rId9" Type="http://schemas.openxmlformats.org/officeDocument/2006/relationships/hyperlink" Target="https://github.com/IBM/openapi-to-graphq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atkuzmanov.wordpress.com/" TargetMode="Externa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hyperlink" Target="https://xkcd.com/117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hyperlink" Target="https://www.euronatur.org/en/what-we-do/endangered-species/wolf/wolves-in-europ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title"/>
          </p:nvPr>
        </p:nvSpPr>
        <p:spPr>
          <a:xfrm>
            <a:off x="2729343" y="1510778"/>
            <a:ext cx="6220692" cy="1329595"/>
          </a:xfrm>
          <a:prstGeom prst="rect">
            <a:avLst/>
          </a:prstGeom>
          <a:noFill/>
          <a:ln>
            <a:noFill/>
          </a:ln>
        </p:spPr>
        <p:txBody>
          <a:bodyPr spcFirstLastPara="1" wrap="square" lIns="91425" tIns="45700" rIns="91425" bIns="45700" anchor="ctr" anchorCtr="0">
            <a:normAutofit fontScale="90000"/>
          </a:bodyPr>
          <a:lstStyle/>
          <a:p>
            <a:pPr lvl="0"/>
            <a:r>
              <a:rPr lang="en-GB" dirty="0">
                <a:latin typeface="Arial" panose="020B0604020202020204" pitchFamily="34" charset="0"/>
                <a:cs typeface="Arial" panose="020B0604020202020204" pitchFamily="34" charset="0"/>
              </a:rPr>
              <a:t>API-first!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Contract-first!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Make API development great again!</a:t>
            </a:r>
            <a:endParaRPr dirty="0"/>
          </a:p>
        </p:txBody>
      </p:sp>
      <p:sp>
        <p:nvSpPr>
          <p:cNvPr id="71" name="Google Shape;71;p1"/>
          <p:cNvSpPr txBox="1">
            <a:spLocks noGrp="1"/>
          </p:cNvSpPr>
          <p:nvPr>
            <p:ph type="body" idx="1"/>
          </p:nvPr>
        </p:nvSpPr>
        <p:spPr>
          <a:xfrm>
            <a:off x="2729343" y="3073093"/>
            <a:ext cx="6220692" cy="496052"/>
          </a:xfrm>
          <a:prstGeom prst="rect">
            <a:avLst/>
          </a:prstGeom>
          <a:solidFill>
            <a:schemeClr val="lt1"/>
          </a:solidFill>
          <a:ln>
            <a:noFill/>
          </a:ln>
        </p:spPr>
        <p:txBody>
          <a:bodyPr spcFirstLastPara="1" wrap="square" lIns="91425" tIns="45700" rIns="91425" bIns="45700" anchor="ctr" anchorCtr="0">
            <a:noAutofit/>
          </a:bodyPr>
          <a:lstStyle/>
          <a:p>
            <a:pPr marL="0" lvl="0" indent="0"/>
            <a:r>
              <a:rPr lang="en-GB" dirty="0"/>
              <a:t>Atanas L. </a:t>
            </a:r>
            <a:r>
              <a:rPr lang="en-GB" dirty="0" err="1"/>
              <a:t>Kuzmanov</a:t>
            </a:r>
            <a:endParaRPr lang="en-GB" dirty="0"/>
          </a:p>
        </p:txBody>
      </p:sp>
      <p:sp>
        <p:nvSpPr>
          <p:cNvPr id="72" name="Google Shape;72;p1"/>
          <p:cNvSpPr txBox="1">
            <a:spLocks noGrp="1"/>
          </p:cNvSpPr>
          <p:nvPr>
            <p:ph type="body" idx="2"/>
          </p:nvPr>
        </p:nvSpPr>
        <p:spPr>
          <a:xfrm>
            <a:off x="2729342" y="3569145"/>
            <a:ext cx="6220693" cy="419318"/>
          </a:xfrm>
          <a:prstGeom prst="rect">
            <a:avLst/>
          </a:prstGeom>
          <a:noFill/>
          <a:ln>
            <a:noFill/>
          </a:ln>
        </p:spPr>
        <p:txBody>
          <a:bodyPr spcFirstLastPara="1" wrap="square" lIns="91425" tIns="45700" rIns="91425" bIns="45700" anchor="t" anchorCtr="0">
            <a:normAutofit/>
          </a:bodyPr>
          <a:lstStyle/>
          <a:p>
            <a:pPr marL="0" lvl="0" indent="0"/>
            <a:r>
              <a:rPr lang="en-GB" dirty="0"/>
              <a:t>Schwarz IT Bulgaria</a:t>
            </a:r>
          </a:p>
          <a:p>
            <a:pPr marL="0" lvl="0" indent="0" algn="l" rtl="0">
              <a:lnSpc>
                <a:spcPct val="100000"/>
              </a:lnSpc>
              <a:spcBef>
                <a:spcPts val="0"/>
              </a:spcBef>
              <a:spcAft>
                <a:spcPts val="0"/>
              </a:spcAft>
              <a:buSzPts val="1400"/>
              <a:buNone/>
            </a:pPr>
            <a:endParaRPr dirty="0"/>
          </a:p>
        </p:txBody>
      </p:sp>
      <p:sp>
        <p:nvSpPr>
          <p:cNvPr id="73" name="Google Shape;73;p1"/>
          <p:cNvSpPr txBox="1">
            <a:spLocks noGrp="1"/>
          </p:cNvSpPr>
          <p:nvPr>
            <p:ph type="body" idx="3"/>
          </p:nvPr>
        </p:nvSpPr>
        <p:spPr>
          <a:xfrm>
            <a:off x="2729343" y="3988463"/>
            <a:ext cx="6220692" cy="496051"/>
          </a:xfrm>
          <a:prstGeom prst="rect">
            <a:avLst/>
          </a:prstGeom>
          <a:solidFill>
            <a:schemeClr val="lt1"/>
          </a:solidFill>
          <a:ln>
            <a:noFill/>
          </a:ln>
        </p:spPr>
        <p:txBody>
          <a:bodyPr spcFirstLastPara="1" wrap="square" lIns="91425" tIns="45700" rIns="91425" bIns="45700" anchor="ctr" anchorCtr="0">
            <a:normAutofit/>
          </a:bodyPr>
          <a:lstStyle/>
          <a:p>
            <a:pPr marL="0" indent="0"/>
            <a:r>
              <a:rPr lang="en-GB" dirty="0"/>
              <a:t>Senior Software Engineer</a:t>
            </a:r>
          </a:p>
        </p:txBody>
      </p:sp>
      <p:sp>
        <p:nvSpPr>
          <p:cNvPr id="74" name="Google Shape;74;p1"/>
          <p:cNvSpPr txBox="1">
            <a:spLocks noGrp="1"/>
          </p:cNvSpPr>
          <p:nvPr>
            <p:ph type="body" idx="4"/>
          </p:nvPr>
        </p:nvSpPr>
        <p:spPr>
          <a:xfrm>
            <a:off x="2729342" y="4484515"/>
            <a:ext cx="6220693" cy="419318"/>
          </a:xfrm>
          <a:prstGeom prst="rect">
            <a:avLst/>
          </a:prstGeom>
          <a:noFill/>
          <a:ln>
            <a:noFill/>
          </a:ln>
        </p:spPr>
        <p:txBody>
          <a:bodyPr spcFirstLastPara="1" wrap="square" lIns="91425" tIns="45700" rIns="91425" bIns="45700" anchor="t" anchorCtr="0">
            <a:normAutofit/>
          </a:bodyPr>
          <a:lstStyle/>
          <a:p>
            <a:pPr marL="0" lvl="0" indent="0"/>
            <a:r>
              <a:rPr lang="en-GB" dirty="0"/>
              <a:t>Sofia, Bulgaria | 18 November 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pic>
        <p:nvPicPr>
          <p:cNvPr id="16" name="Graphic 15" descr="Checkbox Crossed with solid fill">
            <a:extLst>
              <a:ext uri="{FF2B5EF4-FFF2-40B4-BE49-F238E27FC236}">
                <a16:creationId xmlns:a16="http://schemas.microsoft.com/office/drawing/2014/main" id="{44C7FC97-0A07-CE4E-8F1C-D7ACFB530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1397ABDD-4D18-1B43-A162-252D789882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6" y="107100"/>
            <a:ext cx="373073" cy="373073"/>
          </a:xfrm>
          <a:prstGeom prst="rect">
            <a:avLst/>
          </a:prstGeom>
        </p:spPr>
      </p:pic>
      <p:pic>
        <p:nvPicPr>
          <p:cNvPr id="8" name="Picture 7">
            <a:extLst>
              <a:ext uri="{FF2B5EF4-FFF2-40B4-BE49-F238E27FC236}">
                <a16:creationId xmlns:a16="http://schemas.microsoft.com/office/drawing/2014/main" id="{0D2D2517-29E0-8949-9C10-9706ABF78C19}"/>
              </a:ext>
            </a:extLst>
          </p:cNvPr>
          <p:cNvPicPr>
            <a:picLocks noChangeAspect="1"/>
          </p:cNvPicPr>
          <p:nvPr/>
        </p:nvPicPr>
        <p:blipFill>
          <a:blip r:embed="rId7"/>
          <a:stretch>
            <a:fillRect/>
          </a:stretch>
        </p:blipFill>
        <p:spPr>
          <a:xfrm>
            <a:off x="8027270" y="141565"/>
            <a:ext cx="865059" cy="866981"/>
          </a:xfrm>
          <a:prstGeom prst="rect">
            <a:avLst/>
          </a:prstGeom>
        </p:spPr>
      </p:pic>
      <p:sp>
        <p:nvSpPr>
          <p:cNvPr id="9" name="Inhaltsplatzhalter 6">
            <a:extLst>
              <a:ext uri="{FF2B5EF4-FFF2-40B4-BE49-F238E27FC236}">
                <a16:creationId xmlns:a16="http://schemas.microsoft.com/office/drawing/2014/main" id="{3A8B6368-ACAF-FB4D-A710-F59558CE0100}"/>
              </a:ext>
            </a:extLst>
          </p:cNvPr>
          <p:cNvSpPr txBox="1">
            <a:spLocks/>
          </p:cNvSpPr>
          <p:nvPr/>
        </p:nvSpPr>
        <p:spPr>
          <a:xfrm>
            <a:off x="306141" y="1168004"/>
            <a:ext cx="8531720" cy="334803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451" b="1" dirty="0">
                <a:solidFill>
                  <a:schemeClr val="accent1"/>
                </a:solidFill>
                <a:latin typeface="+mj-lt"/>
                <a:cs typeface="Arial" panose="020B0604020202020204" pitchFamily="34" charset="0"/>
              </a:rPr>
              <a:t>In the current situation of increased remote working, having a common, simple medium of communication such as an </a:t>
            </a:r>
            <a:r>
              <a:rPr lang="en-GB" sz="1451" b="1" dirty="0" err="1">
                <a:solidFill>
                  <a:schemeClr val="accent1"/>
                </a:solidFill>
                <a:latin typeface="+mj-lt"/>
                <a:cs typeface="Arial" panose="020B0604020202020204" pitchFamily="34" charset="0"/>
              </a:rPr>
              <a:t>OpenAPI</a:t>
            </a:r>
            <a:r>
              <a:rPr lang="en-GB" sz="1451" b="1" dirty="0">
                <a:solidFill>
                  <a:schemeClr val="accent1"/>
                </a:solidFill>
                <a:latin typeface="+mj-lt"/>
                <a:cs typeface="Arial" panose="020B0604020202020204" pitchFamily="34" charset="0"/>
              </a:rPr>
              <a:t> spec document is indispensable in meeting your requirements when building APIs.</a:t>
            </a:r>
            <a:endParaRPr lang="de-DE" sz="1451" b="1" dirty="0">
              <a:solidFill>
                <a:schemeClr val="accent1"/>
              </a:solidFill>
              <a:latin typeface="+mj-lt"/>
            </a:endParaRPr>
          </a:p>
          <a:p>
            <a:endParaRPr lang="en-GB" sz="1451" dirty="0">
              <a:cs typeface="Arial" panose="020B0604020202020204" pitchFamily="34" charset="0"/>
            </a:endParaRPr>
          </a:p>
          <a:p>
            <a:r>
              <a:rPr lang="en-GB" sz="1451" dirty="0">
                <a:cs typeface="Arial" panose="020B0604020202020204" pitchFamily="34" charset="0"/>
              </a:rPr>
              <a:t>Things get</a:t>
            </a:r>
            <a:r>
              <a:rPr lang="bg-BG" sz="1451" dirty="0">
                <a:cs typeface="Arial" panose="020B0604020202020204" pitchFamily="34" charset="0"/>
              </a:rPr>
              <a:t> </a:t>
            </a:r>
            <a:r>
              <a:rPr lang="en-GB" sz="1451" dirty="0">
                <a:cs typeface="Arial" panose="020B0604020202020204" pitchFamily="34" charset="0"/>
              </a:rPr>
              <a:t>even more exciting when this so-called document can:</a:t>
            </a:r>
            <a:endParaRPr lang="de-DE" sz="1451" dirty="0"/>
          </a:p>
          <a:p>
            <a:pPr lvl="2"/>
            <a:endParaRPr lang="en-GB" sz="1451" dirty="0">
              <a:cs typeface="Arial" panose="020B0604020202020204" pitchFamily="34" charset="0"/>
            </a:endParaRPr>
          </a:p>
          <a:p>
            <a:pPr marL="285750" lvl="2" indent="-285750">
              <a:buFont typeface="Wingdings" pitchFamily="2" charset="2"/>
              <a:buChar char="§"/>
            </a:pPr>
            <a:r>
              <a:rPr lang="en-GB" sz="1451" dirty="0">
                <a:cs typeface="Arial" panose="020B0604020202020204" pitchFamily="34" charset="0"/>
              </a:rPr>
              <a:t>Serve as a contract</a:t>
            </a:r>
          </a:p>
          <a:p>
            <a:pPr marL="285750" lvl="2" indent="-285750">
              <a:buFont typeface="Wingdings" pitchFamily="2" charset="2"/>
              <a:buChar char="§"/>
            </a:pPr>
            <a:r>
              <a:rPr lang="de-DE" sz="1451" dirty="0" err="1"/>
              <a:t>Generate</a:t>
            </a:r>
            <a:r>
              <a:rPr lang="de-DE" sz="1451" dirty="0"/>
              <a:t> </a:t>
            </a:r>
            <a:r>
              <a:rPr lang="de-DE" sz="1451" dirty="0" err="1"/>
              <a:t>clients</a:t>
            </a:r>
            <a:r>
              <a:rPr lang="de-DE" sz="1451" dirty="0"/>
              <a:t>, </a:t>
            </a:r>
            <a:r>
              <a:rPr lang="de-DE" sz="1451" dirty="0" err="1"/>
              <a:t>servers</a:t>
            </a:r>
            <a:r>
              <a:rPr lang="de-DE" sz="1451" dirty="0"/>
              <a:t>, </a:t>
            </a:r>
            <a:r>
              <a:rPr lang="de-DE" sz="1451" dirty="0" err="1"/>
              <a:t>and</a:t>
            </a:r>
            <a:r>
              <a:rPr lang="de-DE" sz="1451" dirty="0"/>
              <a:t> </a:t>
            </a:r>
            <a:r>
              <a:rPr lang="de-DE" sz="1451" dirty="0" err="1"/>
              <a:t>documentation</a:t>
            </a:r>
            <a:r>
              <a:rPr lang="de-DE" sz="1451" dirty="0"/>
              <a:t> in a </a:t>
            </a:r>
            <a:r>
              <a:rPr lang="de-DE" sz="1451" dirty="0" err="1"/>
              <a:t>plethora</a:t>
            </a:r>
            <a:r>
              <a:rPr lang="de-DE" sz="1451" dirty="0"/>
              <a:t> </a:t>
            </a:r>
            <a:r>
              <a:rPr lang="de-DE" sz="1451" dirty="0" err="1"/>
              <a:t>of</a:t>
            </a:r>
            <a:r>
              <a:rPr lang="de-DE" sz="1451" dirty="0"/>
              <a:t> </a:t>
            </a:r>
            <a:r>
              <a:rPr lang="de-DE" sz="1451" dirty="0" err="1"/>
              <a:t>languages</a:t>
            </a:r>
            <a:endParaRPr lang="de-DE" sz="1451" dirty="0"/>
          </a:p>
          <a:p>
            <a:pPr marL="285750" lvl="2" indent="-285750">
              <a:buFont typeface="Wingdings" pitchFamily="2" charset="2"/>
              <a:buChar char="§"/>
            </a:pPr>
            <a:r>
              <a:rPr lang="de-DE" sz="1451" dirty="0" err="1"/>
              <a:t>Put</a:t>
            </a:r>
            <a:r>
              <a:rPr lang="de-DE" sz="1451" dirty="0"/>
              <a:t> </a:t>
            </a:r>
            <a:r>
              <a:rPr lang="de-DE" sz="1451" dirty="0" err="1"/>
              <a:t>your</a:t>
            </a:r>
            <a:r>
              <a:rPr lang="de-DE" sz="1451" dirty="0"/>
              <a:t> </a:t>
            </a:r>
            <a:r>
              <a:rPr lang="de-DE" sz="1451" dirty="0" err="1"/>
              <a:t>developers</a:t>
            </a:r>
            <a:r>
              <a:rPr lang="de-DE" sz="1451" dirty="0"/>
              <a:t> </a:t>
            </a:r>
            <a:r>
              <a:rPr lang="de-DE" sz="1451" dirty="0" err="1"/>
              <a:t>and</a:t>
            </a:r>
            <a:r>
              <a:rPr lang="de-DE" sz="1451" dirty="0"/>
              <a:t> </a:t>
            </a:r>
            <a:r>
              <a:rPr lang="de-DE" sz="1451" dirty="0" err="1"/>
              <a:t>client</a:t>
            </a:r>
            <a:r>
              <a:rPr lang="de-DE" sz="1451" dirty="0"/>
              <a:t> </a:t>
            </a:r>
            <a:r>
              <a:rPr lang="de-DE" sz="1451" dirty="0" err="1"/>
              <a:t>first</a:t>
            </a:r>
            <a:endParaRPr lang="de-DE" sz="1451" dirty="0"/>
          </a:p>
          <a:p>
            <a:pPr marL="285750" lvl="2" indent="-285750">
              <a:buFont typeface="Wingdings" pitchFamily="2" charset="2"/>
              <a:buChar char="§"/>
            </a:pPr>
            <a:r>
              <a:rPr lang="de-DE" sz="1451" dirty="0" err="1"/>
              <a:t>Have</a:t>
            </a:r>
            <a:r>
              <a:rPr lang="de-DE" sz="1451" dirty="0"/>
              <a:t> </a:t>
            </a:r>
            <a:r>
              <a:rPr lang="de-DE" sz="1451" dirty="0" err="1"/>
              <a:t>Automatic</a:t>
            </a:r>
            <a:r>
              <a:rPr lang="de-DE" sz="1451" dirty="0"/>
              <a:t>, Fail-fast, API Validation</a:t>
            </a:r>
          </a:p>
          <a:p>
            <a:pPr marL="285750" lvl="2" indent="-285750">
              <a:buFont typeface="Wingdings" pitchFamily="2" charset="2"/>
              <a:buChar char="§"/>
            </a:pPr>
            <a:r>
              <a:rPr lang="de-DE" sz="1451" dirty="0" err="1"/>
              <a:t>Is</a:t>
            </a:r>
            <a:r>
              <a:rPr lang="de-DE" sz="1451" dirty="0"/>
              <a:t> Cross-</a:t>
            </a:r>
            <a:r>
              <a:rPr lang="de-DE" sz="1451" dirty="0" err="1"/>
              <a:t>Platform</a:t>
            </a:r>
            <a:r>
              <a:rPr lang="de-DE" sz="1451" dirty="0"/>
              <a:t> </a:t>
            </a:r>
            <a:r>
              <a:rPr lang="de-DE" sz="1451" dirty="0" err="1"/>
              <a:t>and</a:t>
            </a:r>
            <a:r>
              <a:rPr lang="de-DE" sz="1451" dirty="0"/>
              <a:t> Language </a:t>
            </a:r>
            <a:r>
              <a:rPr lang="de-DE" sz="1451" dirty="0" err="1"/>
              <a:t>Agnostic</a:t>
            </a:r>
            <a:endParaRPr lang="de-DE" sz="1451" dirty="0"/>
          </a:p>
          <a:p>
            <a:pPr marL="285750" lvl="2" indent="-285750">
              <a:buFont typeface="Wingdings" pitchFamily="2" charset="2"/>
              <a:buChar char="§"/>
            </a:pPr>
            <a:r>
              <a:rPr lang="de-DE" sz="1451" dirty="0" err="1"/>
              <a:t>Is</a:t>
            </a:r>
            <a:r>
              <a:rPr lang="de-DE" sz="1451" dirty="0"/>
              <a:t> </a:t>
            </a:r>
            <a:r>
              <a:rPr lang="de-DE" sz="1451" dirty="0" err="1"/>
              <a:t>both</a:t>
            </a:r>
            <a:r>
              <a:rPr lang="de-DE" sz="1451" dirty="0"/>
              <a:t> human </a:t>
            </a:r>
            <a:r>
              <a:rPr lang="de-DE" sz="1451" dirty="0" err="1"/>
              <a:t>and</a:t>
            </a:r>
            <a:r>
              <a:rPr lang="de-DE" sz="1451" dirty="0"/>
              <a:t> </a:t>
            </a:r>
            <a:r>
              <a:rPr lang="de-DE" sz="1451" dirty="0" err="1"/>
              <a:t>machine</a:t>
            </a:r>
            <a:r>
              <a:rPr lang="de-DE" sz="1451" dirty="0"/>
              <a:t> </a:t>
            </a:r>
            <a:r>
              <a:rPr lang="de-DE" sz="1451" dirty="0" err="1"/>
              <a:t>readable</a:t>
            </a:r>
            <a:r>
              <a:rPr lang="de-DE" sz="1451" dirty="0"/>
              <a:t> in YAML </a:t>
            </a:r>
            <a:r>
              <a:rPr lang="de-DE" sz="1451" dirty="0" err="1"/>
              <a:t>or</a:t>
            </a:r>
            <a:r>
              <a:rPr lang="de-DE" sz="1451" dirty="0"/>
              <a:t> JSON</a:t>
            </a:r>
          </a:p>
          <a:p>
            <a:pPr marL="285750" lvl="2" indent="-285750">
              <a:buFont typeface="Wingdings" pitchFamily="2" charset="2"/>
              <a:buChar char="§"/>
            </a:pPr>
            <a:r>
              <a:rPr lang="de-DE" sz="1451" dirty="0"/>
              <a:t>Speeds </a:t>
            </a:r>
            <a:r>
              <a:rPr lang="de-DE" sz="1451" dirty="0" err="1"/>
              <a:t>up</a:t>
            </a:r>
            <a:r>
              <a:rPr lang="de-DE" sz="1451" dirty="0"/>
              <a:t> </a:t>
            </a:r>
            <a:r>
              <a:rPr lang="de-DE" sz="1451" dirty="0" err="1"/>
              <a:t>development</a:t>
            </a:r>
            <a:r>
              <a:rPr lang="de-DE" sz="1451" dirty="0"/>
              <a:t>, </a:t>
            </a:r>
            <a:r>
              <a:rPr lang="de-DE" sz="1451" dirty="0" err="1"/>
              <a:t>prototyping</a:t>
            </a:r>
            <a:r>
              <a:rPr lang="de-DE" sz="1451" dirty="0"/>
              <a:t>, etc.</a:t>
            </a:r>
          </a:p>
          <a:p>
            <a:pPr marL="285750" lvl="2" indent="-285750">
              <a:buFont typeface="Wingdings" pitchFamily="2" charset="2"/>
              <a:buChar char="§"/>
            </a:pPr>
            <a:r>
              <a:rPr lang="de-DE" sz="1451" dirty="0" err="1"/>
              <a:t>Reduces</a:t>
            </a:r>
            <a:r>
              <a:rPr lang="de-DE" sz="1451" dirty="0"/>
              <a:t> </a:t>
            </a:r>
            <a:r>
              <a:rPr lang="de-DE" sz="1451" dirty="0" err="1"/>
              <a:t>costs</a:t>
            </a:r>
            <a:endParaRPr lang="de-DE" sz="1451" dirty="0"/>
          </a:p>
          <a:p>
            <a:pPr lvl="2"/>
            <a:endParaRPr lang="de-DE" sz="1451" dirty="0"/>
          </a:p>
        </p:txBody>
      </p:sp>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 calcmode="lin" valueType="num">
                                      <p:cBhvr additive="base">
                                        <p:cTn id="7" dur="300" fill="hold"/>
                                        <p:tgtEl>
                                          <p:spTgt spid="9">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anim calcmode="lin" valueType="num">
                                      <p:cBhvr additive="base">
                                        <p:cTn id="13" dur="300" fill="hold"/>
                                        <p:tgtEl>
                                          <p:spTgt spid="9">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 calcmode="lin" valueType="num">
                                      <p:cBhvr additive="base">
                                        <p:cTn id="19" dur="300" fill="hold"/>
                                        <p:tgtEl>
                                          <p:spTgt spid="9">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anim calcmode="lin" valueType="num">
                                      <p:cBhvr additive="base">
                                        <p:cTn id="25" dur="300" fill="hold"/>
                                        <p:tgtEl>
                                          <p:spTgt spid="9">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300" fill="hold"/>
                                        <p:tgtEl>
                                          <p:spTgt spid="9">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anim calcmode="lin" valueType="num">
                                      <p:cBhvr additive="base">
                                        <p:cTn id="37" dur="300" fill="hold"/>
                                        <p:tgtEl>
                                          <p:spTgt spid="9">
                                            <p:txEl>
                                              <p:pRg st="9" end="9"/>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9">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anim calcmode="lin" valueType="num">
                                      <p:cBhvr additive="base">
                                        <p:cTn id="43" dur="300" fill="hold"/>
                                        <p:tgtEl>
                                          <p:spTgt spid="9">
                                            <p:txEl>
                                              <p:pRg st="10" end="10"/>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9">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9">
                                            <p:txEl>
                                              <p:pRg st="11" end="11"/>
                                            </p:txEl>
                                          </p:spTgt>
                                        </p:tgtEl>
                                        <p:attrNameLst>
                                          <p:attrName>style.visibility</p:attrName>
                                        </p:attrNameLst>
                                      </p:cBhvr>
                                      <p:to>
                                        <p:strVal val="visible"/>
                                      </p:to>
                                    </p:set>
                                    <p:anim calcmode="lin" valueType="num">
                                      <p:cBhvr additive="base">
                                        <p:cTn id="49" dur="300" fill="hold"/>
                                        <p:tgtEl>
                                          <p:spTgt spid="9">
                                            <p:txEl>
                                              <p:pRg st="11" end="11"/>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9">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403758" y="178182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2330712" y="866150"/>
            <a:ext cx="4482577" cy="1301656"/>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821001" y="2351317"/>
            <a:ext cx="7501997" cy="2452890"/>
          </a:xfrm>
          <a:prstGeom prst="rect">
            <a:avLst/>
          </a:prstGeom>
        </p:spPr>
      </p:pic>
      <p:sp>
        <p:nvSpPr>
          <p:cNvPr id="15" name="TextBox 14">
            <a:extLst>
              <a:ext uri="{FF2B5EF4-FFF2-40B4-BE49-F238E27FC236}">
                <a16:creationId xmlns:a16="http://schemas.microsoft.com/office/drawing/2014/main" id="{EEBD4B0F-E4C2-8C43-9784-3505D6D094F9}"/>
              </a:ext>
            </a:extLst>
          </p:cNvPr>
          <p:cNvSpPr txBox="1"/>
          <p:nvPr/>
        </p:nvSpPr>
        <p:spPr>
          <a:xfrm>
            <a:off x="7625578" y="156373"/>
            <a:ext cx="1482767" cy="553998"/>
          </a:xfrm>
          <a:prstGeom prst="rect">
            <a:avLst/>
          </a:prstGeom>
          <a:noFill/>
        </p:spPr>
        <p:txBody>
          <a:bodyPr wrap="square" rtlCol="0">
            <a:spAutoFit/>
          </a:bodyPr>
          <a:lstStyle/>
          <a:p>
            <a:pPr algn="ctr"/>
            <a:r>
              <a:rPr lang="en-GB" sz="3000" b="1" dirty="0"/>
              <a:t>{Code}</a:t>
            </a:r>
          </a:p>
        </p:txBody>
      </p:sp>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2395035" y="859144"/>
            <a:ext cx="4353931" cy="1422336"/>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789892" y="2311150"/>
            <a:ext cx="7564217" cy="2342899"/>
          </a:xfrm>
          <a:prstGeom prst="rect">
            <a:avLst/>
          </a:prstGeom>
        </p:spPr>
      </p:pic>
      <p:sp>
        <p:nvSpPr>
          <p:cNvPr id="14" name="TextBox 13">
            <a:extLst>
              <a:ext uri="{FF2B5EF4-FFF2-40B4-BE49-F238E27FC236}">
                <a16:creationId xmlns:a16="http://schemas.microsoft.com/office/drawing/2014/main" id="{92F373B3-53B7-614A-9E20-1E60E8B22BD5}"/>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sz="2800" dirty="0">
                <a:solidFill>
                  <a:srgbClr val="70267D"/>
                </a:solidFill>
                <a:latin typeface="Arial" panose="020B0604020202020204" pitchFamily="34" charset="0"/>
                <a:cs typeface="Arial" panose="020B0604020202020204" pitchFamily="34" charset="0"/>
              </a:rPr>
              <a:t>DESIGN FIRST API VS. CODE FIRST API</a:t>
            </a:r>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455504" y="786211"/>
            <a:ext cx="6232994" cy="3945464"/>
          </a:xfrm>
          <a:prstGeom prst="rect">
            <a:avLst/>
          </a:prstGeom>
        </p:spPr>
      </p:pic>
      <p:sp>
        <p:nvSpPr>
          <p:cNvPr id="14" name="TextBox 13">
            <a:extLst>
              <a:ext uri="{FF2B5EF4-FFF2-40B4-BE49-F238E27FC236}">
                <a16:creationId xmlns:a16="http://schemas.microsoft.com/office/drawing/2014/main" id="{874E5A30-31BE-3E49-B2EA-561D2284C950}"/>
              </a:ext>
            </a:extLst>
          </p:cNvPr>
          <p:cNvSpPr txBox="1"/>
          <p:nvPr/>
        </p:nvSpPr>
        <p:spPr>
          <a:xfrm>
            <a:off x="7650445" y="451179"/>
            <a:ext cx="1463987" cy="553998"/>
          </a:xfrm>
          <a:prstGeom prst="rect">
            <a:avLst/>
          </a:prstGeom>
          <a:noFill/>
        </p:spPr>
        <p:txBody>
          <a:bodyPr wrap="square" rtlCol="0">
            <a:spAutoFit/>
          </a:bodyPr>
          <a:lstStyle/>
          <a:p>
            <a:pPr algn="ctr"/>
            <a:r>
              <a:rPr lang="en-GB" sz="3000" b="1" dirty="0"/>
              <a:t>{Code}</a:t>
            </a:r>
          </a:p>
        </p:txBody>
      </p:sp>
      <p:sp>
        <p:nvSpPr>
          <p:cNvPr id="15" name="TextBox 14">
            <a:extLst>
              <a:ext uri="{FF2B5EF4-FFF2-40B4-BE49-F238E27FC236}">
                <a16:creationId xmlns:a16="http://schemas.microsoft.com/office/drawing/2014/main" id="{677C0539-B939-684B-93A4-6E74564AE961}"/>
              </a:ext>
            </a:extLst>
          </p:cNvPr>
          <p:cNvSpPr txBox="1"/>
          <p:nvPr/>
        </p:nvSpPr>
        <p:spPr>
          <a:xfrm>
            <a:off x="7819668" y="419317"/>
            <a:ext cx="1078940" cy="300082"/>
          </a:xfrm>
          <a:prstGeom prst="rect">
            <a:avLst/>
          </a:prstGeom>
          <a:noFill/>
        </p:spPr>
        <p:txBody>
          <a:bodyPr wrap="square" rtlCol="0">
            <a:spAutoFit/>
          </a:bodyPr>
          <a:lstStyle/>
          <a:p>
            <a:pPr algn="ctr"/>
            <a:r>
              <a:rPr lang="en-GB" sz="1350" b="1" dirty="0"/>
              <a:t>vs.</a:t>
            </a:r>
          </a:p>
        </p:txBody>
      </p:sp>
      <p:sp>
        <p:nvSpPr>
          <p:cNvPr id="12" name="TextBox 11">
            <a:extLst>
              <a:ext uri="{FF2B5EF4-FFF2-40B4-BE49-F238E27FC236}">
                <a16:creationId xmlns:a16="http://schemas.microsoft.com/office/drawing/2014/main" id="{D435BA10-2D50-CB4C-BA1C-B6657C2E34E4}"/>
              </a:ext>
            </a:extLst>
          </p:cNvPr>
          <p:cNvSpPr txBox="1"/>
          <p:nvPr/>
        </p:nvSpPr>
        <p:spPr>
          <a:xfrm>
            <a:off x="7945989" y="12175"/>
            <a:ext cx="1134086" cy="553998"/>
          </a:xfrm>
          <a:prstGeom prst="rect">
            <a:avLst/>
          </a:prstGeom>
          <a:noFill/>
        </p:spPr>
        <p:txBody>
          <a:bodyPr wrap="square" rtlCol="0">
            <a:spAutoFit/>
          </a:bodyPr>
          <a:lstStyle/>
          <a:p>
            <a:pPr algn="ctr"/>
            <a:r>
              <a:rPr lang="en-GB" sz="3000" b="1" dirty="0"/>
              <a:t>{API}</a:t>
            </a:r>
          </a:p>
        </p:txBody>
      </p:sp>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True love</a:t>
            </a:r>
          </a:p>
          <a:p>
            <a:pPr>
              <a:buFont typeface="Wingdings" pitchFamily="2" charset="2"/>
              <a:buChar char="§"/>
            </a:pPr>
            <a:r>
              <a:rPr lang="en-GB" sz="14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400" dirty="0">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4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3"/>
          <a:stretch>
            <a:fillRect/>
          </a:stretch>
        </p:blipFill>
        <p:spPr>
          <a:xfrm>
            <a:off x="414398" y="989612"/>
            <a:ext cx="2101015" cy="2101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4"/>
          <a:stretch>
            <a:fillRect/>
          </a:stretch>
        </p:blipFill>
        <p:spPr>
          <a:xfrm>
            <a:off x="2968492" y="2336163"/>
            <a:ext cx="1483168" cy="22529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5"/>
          <a:stretch>
            <a:fillRect/>
          </a:stretch>
        </p:blipFill>
        <p:spPr>
          <a:xfrm>
            <a:off x="3123394" y="383989"/>
            <a:ext cx="1680209" cy="16802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6"/>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17944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03</a:t>
            </a:r>
          </a:p>
        </p:txBody>
      </p:sp>
    </p:spTree>
    <p:extLst>
      <p:ext uri="{BB962C8B-B14F-4D97-AF65-F5344CB8AC3E}">
        <p14:creationId xmlns:p14="http://schemas.microsoft.com/office/powerpoint/2010/main" val="2020529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CODE FIRST APPROACH</a:t>
            </a:r>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Code First doesn't mean leaving out the design. </a:t>
            </a:r>
          </a:p>
          <a:p>
            <a:pPr>
              <a:buFont typeface="Wingdings" pitchFamily="2" charset="2"/>
              <a:buChar char="§"/>
            </a:pPr>
            <a:r>
              <a:rPr lang="en-GB" sz="14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pPr>
              <a:buFont typeface="Wingdings" pitchFamily="2" charset="2"/>
              <a:buChar char="§"/>
            </a:pPr>
            <a:r>
              <a:rPr lang="en-GB" sz="1400" dirty="0">
                <a:latin typeface="Arial" panose="020B0604020202020204" pitchFamily="34" charset="0"/>
                <a:cs typeface="Arial" panose="020B0604020202020204" pitchFamily="34" charset="0"/>
              </a:rPr>
              <a:t>This can lead to some potential problems.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Frustrated Users</a:t>
            </a:r>
            <a:r>
              <a:rPr lang="en-GB" sz="1400" dirty="0">
                <a:latin typeface="Arial" panose="020B0604020202020204" pitchFamily="34" charset="0"/>
                <a:cs typeface="Arial" panose="020B0604020202020204" pitchFamily="34" charset="0"/>
              </a:rPr>
              <a:t> – If the API documentation isn’t published, or doesn’t line up with the deployed API.</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The Wrong API</a:t>
            </a:r>
            <a:r>
              <a:rPr lang="en-GB" sz="1400" dirty="0">
                <a:latin typeface="Arial" panose="020B0604020202020204" pitchFamily="34" charset="0"/>
                <a:cs typeface="Arial" panose="020B0604020202020204" pitchFamily="34" charset="0"/>
              </a:rPr>
              <a:t> – If the team doesn’t have automated tools to guide the design, they can build and deploy the wrong thing.</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Missed Opportunities</a:t>
            </a:r>
            <a:r>
              <a:rPr lang="en-GB" sz="14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8273264" y="128326"/>
            <a:ext cx="589212" cy="589212"/>
          </a:xfrm>
          <a:prstGeom prst="rect">
            <a:avLst/>
          </a:prstGeom>
        </p:spPr>
      </p:pic>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When Delivery Speed Matters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Developing Internal APIs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8273264" y="7702"/>
            <a:ext cx="589212" cy="833159"/>
          </a:xfrm>
          <a:prstGeom prst="rect">
            <a:avLst/>
          </a:prstGeom>
        </p:spPr>
      </p:pic>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07123" y="2705120"/>
            <a:ext cx="3284529" cy="2026555"/>
          </a:xfrm>
          <a:prstGeom prst="rect">
            <a:avLst/>
          </a:prstGeom>
        </p:spPr>
      </p:pic>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It’s hard work</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To be honest, it takes a lot of hard work for any team to move to a Design First approach.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It takes commitment</a:t>
            </a:r>
            <a:r>
              <a:rPr lang="en-GB" sz="1400" i="1" dirty="0">
                <a:latin typeface="Arial" panose="020B0604020202020204" pitchFamily="34" charset="0"/>
                <a:cs typeface="Arial" panose="020B0604020202020204" pitchFamily="34" charset="0"/>
              </a:rPr>
              <a:t> - </a:t>
            </a:r>
            <a:r>
              <a:rPr lang="en-GB" sz="1400" dirty="0">
                <a:latin typeface="Arial" panose="020B0604020202020204" pitchFamily="34" charset="0"/>
                <a:cs typeface="Arial" panose="020B0604020202020204" pitchFamily="34" charset="0"/>
              </a:rPr>
              <a:t>Companies must be intentional no matter their size - this shift to Design First doesn’t happen on its own.</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2802440" y="3840229"/>
            <a:ext cx="589212" cy="589212"/>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305545" y="2787767"/>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254359" y="2603213"/>
            <a:ext cx="534535" cy="755845"/>
          </a:xfrm>
          <a:prstGeom prst="rect">
            <a:avLst/>
          </a:prstGeom>
        </p:spPr>
      </p:pic>
      <p:pic>
        <p:nvPicPr>
          <p:cNvPr id="19" name="Picture 18">
            <a:extLst>
              <a:ext uri="{FF2B5EF4-FFF2-40B4-BE49-F238E27FC236}">
                <a16:creationId xmlns:a16="http://schemas.microsoft.com/office/drawing/2014/main" id="{C6F507F7-0558-E941-9C4A-55C4E5BD6307}"/>
              </a:ext>
            </a:extLst>
          </p:cNvPr>
          <p:cNvPicPr>
            <a:picLocks noChangeAspect="1"/>
          </p:cNvPicPr>
          <p:nvPr/>
        </p:nvPicPr>
        <p:blipFill>
          <a:blip r:embed="rId4"/>
          <a:stretch>
            <a:fillRect/>
          </a:stretch>
        </p:blipFill>
        <p:spPr>
          <a:xfrm>
            <a:off x="8273264" y="128326"/>
            <a:ext cx="589212" cy="589212"/>
          </a:xfrm>
          <a:prstGeom prst="rect">
            <a:avLst/>
          </a:prstGeom>
        </p:spPr>
      </p:pic>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normAutofit/>
          </a:bodyPr>
          <a:lstStyle/>
          <a:p>
            <a:pPr>
              <a:spcBef>
                <a:spcPts val="0"/>
              </a:spcBef>
            </a:pPr>
            <a:r>
              <a:rPr lang="de-DE" sz="1400" dirty="0">
                <a:solidFill>
                  <a:schemeClr val="tx1"/>
                </a:solidFill>
              </a:rPr>
              <a:t>Atanas L. </a:t>
            </a:r>
            <a:r>
              <a:rPr lang="de-DE" sz="1400" dirty="0" err="1">
                <a:solidFill>
                  <a:schemeClr val="tx1"/>
                </a:solidFill>
              </a:rPr>
              <a:t>Kuzmanov</a:t>
            </a:r>
            <a:endParaRPr lang="de-DE" sz="1400" dirty="0">
              <a:solidFill>
                <a:schemeClr val="tx1"/>
              </a:solidFill>
            </a:endParaRPr>
          </a:p>
          <a:p>
            <a:pPr>
              <a:spcBef>
                <a:spcPts val="0"/>
              </a:spcBef>
            </a:pPr>
            <a:r>
              <a:rPr lang="de-DE" sz="1400" b="0" dirty="0">
                <a:solidFill>
                  <a:schemeClr val="tx1"/>
                </a:solidFill>
              </a:rPr>
              <a:t>Senior Software Engineer</a:t>
            </a:r>
          </a:p>
          <a:p>
            <a:pPr>
              <a:spcBef>
                <a:spcPts val="0"/>
              </a:spcBef>
            </a:pPr>
            <a:r>
              <a:rPr lang="de-DE" sz="1400" b="0" dirty="0">
                <a:solidFill>
                  <a:schemeClr val="tx1"/>
                </a:solidFill>
              </a:rPr>
              <a:t>IT Solution Development</a:t>
            </a:r>
          </a:p>
          <a:p>
            <a:pPr>
              <a:spcBef>
                <a:spcPts val="0"/>
              </a:spcBef>
            </a:pPr>
            <a:r>
              <a:rPr lang="de-DE" sz="1400" b="0" dirty="0" err="1">
                <a:solidFill>
                  <a:schemeClr val="tx1"/>
                </a:solidFill>
              </a:rPr>
              <a:t>SchwarzIT</a:t>
            </a:r>
            <a:r>
              <a:rPr lang="de-DE" sz="1400" b="0" dirty="0">
                <a:solidFill>
                  <a:schemeClr val="tx1"/>
                </a:solidFill>
              </a:rPr>
              <a:t> </a:t>
            </a:r>
            <a:r>
              <a:rPr lang="de-DE" sz="1400" b="0" dirty="0" err="1">
                <a:solidFill>
                  <a:schemeClr val="tx1"/>
                </a:solidFill>
              </a:rPr>
              <a:t>Bulgaria</a:t>
            </a:r>
            <a:endParaRPr lang="de-DE" sz="1400" b="0" dirty="0">
              <a:solidFill>
                <a:schemeClr val="tx1"/>
              </a:solidFill>
            </a:endParaRPr>
          </a:p>
          <a:p>
            <a:pPr>
              <a:spcBef>
                <a:spcPts val="0"/>
              </a:spcBef>
            </a:pPr>
            <a:endParaRPr lang="de-DE" sz="1400" dirty="0">
              <a:solidFill>
                <a:schemeClr val="tx1"/>
              </a:solidFill>
            </a:endParaRPr>
          </a:p>
          <a:p>
            <a:pPr>
              <a:spcBef>
                <a:spcPts val="0"/>
              </a:spcBef>
            </a:pPr>
            <a:r>
              <a:rPr lang="de-DE" sz="1400" dirty="0"/>
              <a:t>Expert </a:t>
            </a:r>
            <a:r>
              <a:rPr lang="de-DE" sz="1400" dirty="0" err="1"/>
              <a:t>background</a:t>
            </a:r>
            <a:r>
              <a:rPr lang="de-DE" sz="1400" dirty="0"/>
              <a:t>:</a:t>
            </a:r>
          </a:p>
          <a:p>
            <a:pPr>
              <a:spcBef>
                <a:spcPts val="0"/>
              </a:spcBef>
            </a:pPr>
            <a:endParaRPr lang="de-DE" sz="1400" dirty="0"/>
          </a:p>
          <a:p>
            <a:pPr lvl="2">
              <a:spcBef>
                <a:spcPts val="0"/>
              </a:spcBef>
            </a:pPr>
            <a:r>
              <a:rPr lang="de-DE" sz="1400" dirty="0" err="1"/>
              <a:t>Where</a:t>
            </a:r>
            <a:r>
              <a:rPr lang="de-DE" sz="1400" dirty="0"/>
              <a:t> do </a:t>
            </a:r>
            <a:r>
              <a:rPr lang="de-DE" sz="1400" dirty="0" err="1"/>
              <a:t>you</a:t>
            </a:r>
            <a:r>
              <a:rPr lang="de-DE" sz="1400" dirty="0"/>
              <a:t> </a:t>
            </a:r>
            <a:r>
              <a:rPr lang="de-DE" sz="1400" dirty="0" err="1"/>
              <a:t>work</a:t>
            </a:r>
            <a:r>
              <a:rPr lang="de-DE" sz="1400" dirty="0"/>
              <a:t>?</a:t>
            </a:r>
          </a:p>
          <a:p>
            <a:pPr lvl="2">
              <a:spcBef>
                <a:spcPts val="0"/>
              </a:spcBef>
            </a:pPr>
            <a:r>
              <a:rPr lang="de-DE" sz="1400" dirty="0" err="1"/>
              <a:t>What</a:t>
            </a:r>
            <a:r>
              <a:rPr lang="de-DE" sz="1400" dirty="0"/>
              <a:t> do </a:t>
            </a:r>
            <a:r>
              <a:rPr lang="de-DE" sz="1400" dirty="0" err="1"/>
              <a:t>you</a:t>
            </a:r>
            <a:r>
              <a:rPr lang="de-DE" sz="1400" dirty="0"/>
              <a:t> do </a:t>
            </a:r>
            <a:r>
              <a:rPr lang="de-DE" sz="1400" dirty="0" err="1"/>
              <a:t>there</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talking</a:t>
            </a:r>
            <a:r>
              <a:rPr lang="de-DE" sz="1400" dirty="0"/>
              <a:t> </a:t>
            </a:r>
            <a:r>
              <a:rPr lang="de-DE" sz="1400" dirty="0" err="1"/>
              <a:t>about</a:t>
            </a:r>
            <a:r>
              <a:rPr lang="de-DE" sz="1400" dirty="0"/>
              <a:t> </a:t>
            </a:r>
            <a:r>
              <a:rPr lang="de-DE" sz="1400" dirty="0" err="1"/>
              <a:t>this</a:t>
            </a:r>
            <a:r>
              <a:rPr lang="de-DE" sz="1400" dirty="0"/>
              <a:t> </a:t>
            </a:r>
            <a:r>
              <a:rPr lang="de-DE" sz="1400" dirty="0" err="1"/>
              <a:t>topic</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giving</a:t>
            </a:r>
            <a:r>
              <a:rPr lang="de-DE" sz="1400" dirty="0"/>
              <a:t> </a:t>
            </a:r>
            <a:r>
              <a:rPr lang="de-DE" sz="1400" dirty="0" err="1"/>
              <a:t>this</a:t>
            </a:r>
            <a:r>
              <a:rPr lang="de-DE" sz="1400" dirty="0"/>
              <a:t> </a:t>
            </a:r>
            <a:r>
              <a:rPr lang="de-DE" sz="1400" dirty="0" err="1"/>
              <a:t>talk</a:t>
            </a:r>
            <a:r>
              <a:rPr lang="de-DE" sz="1400" dirty="0"/>
              <a:t> </a:t>
            </a:r>
            <a:r>
              <a:rPr lang="de-DE" sz="1400" dirty="0" err="1"/>
              <a:t>today</a:t>
            </a:r>
            <a:r>
              <a:rPr lang="de-DE" sz="1400" dirty="0"/>
              <a:t>?</a:t>
            </a:r>
          </a:p>
          <a:p>
            <a:pPr>
              <a:spcBef>
                <a:spcPts val="0"/>
              </a:spcBef>
            </a:pPr>
            <a:endParaRPr lang="de-DE" sz="1400" dirty="0"/>
          </a:p>
          <a:p>
            <a:pPr>
              <a:spcBef>
                <a:spcPts val="0"/>
              </a:spcBef>
            </a:pPr>
            <a:r>
              <a:rPr lang="de-DE" sz="1400" dirty="0" err="1"/>
              <a:t>About</a:t>
            </a:r>
            <a:r>
              <a:rPr lang="de-DE" sz="1400" dirty="0"/>
              <a:t> </a:t>
            </a:r>
            <a:r>
              <a:rPr lang="de-DE" sz="1400" dirty="0" err="1"/>
              <a:t>me</a:t>
            </a:r>
            <a:r>
              <a:rPr lang="de-DE" sz="1400" dirty="0"/>
              <a:t>:</a:t>
            </a:r>
          </a:p>
          <a:p>
            <a:pPr>
              <a:spcBef>
                <a:spcPts val="0"/>
              </a:spcBef>
            </a:pPr>
            <a:endParaRPr lang="de-DE" sz="1400" dirty="0"/>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a:xfrm>
            <a:off x="305676" y="249492"/>
            <a:ext cx="5562423" cy="341982"/>
          </a:xfrm>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b="1" dirty="0" err="1"/>
              <a:t>my</a:t>
            </a:r>
            <a:r>
              <a:rPr lang="de-DE" b="1" dirty="0"/>
              <a:t> </a:t>
            </a:r>
            <a:r>
              <a:rPr lang="de-DE" b="1" dirty="0" err="1"/>
              <a:t>name</a:t>
            </a:r>
            <a:r>
              <a:rPr lang="de-DE" b="1" dirty="0"/>
              <a:t> </a:t>
            </a:r>
            <a:r>
              <a:rPr lang="de-DE" b="1" dirty="0" err="1"/>
              <a:t>is</a:t>
            </a:r>
            <a:endParaRPr lang="de-DE" b="1" dirty="0"/>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305676" y="4147858"/>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dirty="0">
                <a:solidFill>
                  <a:schemeClr val="bg1"/>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2178699" y="4141316"/>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dirty="0">
                <a:solidFill>
                  <a:schemeClr val="bg1"/>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371730" y="3921233"/>
            <a:ext cx="658510" cy="79307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3924722" y="4051538"/>
            <a:ext cx="1089528" cy="309836"/>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3182313" y="3975448"/>
            <a:ext cx="441886" cy="558631"/>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3683744" y="4390808"/>
            <a:ext cx="927593" cy="521771"/>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6721310" y="3913574"/>
            <a:ext cx="2301385" cy="784830"/>
          </a:xfrm>
          <a:prstGeom prst="rect">
            <a:avLst/>
          </a:prstGeom>
          <a:noFill/>
        </p:spPr>
        <p:txBody>
          <a:bodyPr wrap="square" rtlCol="0">
            <a:spAutoFit/>
          </a:bodyPr>
          <a:lstStyle/>
          <a:p>
            <a:r>
              <a:rPr lang="en-GB" sz="900" dirty="0">
                <a:solidFill>
                  <a:schemeClr val="bg1"/>
                </a:solidFill>
                <a:hlinkClick r:id="rId7">
                  <a:extLst>
                    <a:ext uri="{A12FA001-AC4F-418D-AE19-62706E023703}">
                      <ahyp:hlinkClr xmlns:ahyp="http://schemas.microsoft.com/office/drawing/2018/hyperlinkcolor" val="tx"/>
                    </a:ext>
                  </a:extLst>
                </a:hlinkClick>
              </a:rPr>
              <a:t>https://github.com/atkuzmanov</a:t>
            </a:r>
            <a:endParaRPr lang="en-GB" sz="900" dirty="0">
              <a:solidFill>
                <a:schemeClr val="bg1"/>
              </a:solidFill>
            </a:endParaRPr>
          </a:p>
          <a:p>
            <a:r>
              <a:rPr lang="en-GB" sz="900" dirty="0">
                <a:solidFill>
                  <a:schemeClr val="bg1"/>
                </a:solidFill>
                <a:hlinkClick r:id="rId8">
                  <a:extLst>
                    <a:ext uri="{A12FA001-AC4F-418D-AE19-62706E023703}">
                      <ahyp:hlinkClr xmlns:ahyp="http://schemas.microsoft.com/office/drawing/2018/hyperlinkcolor" val="tx"/>
                    </a:ext>
                  </a:extLst>
                </a:hlinkClick>
              </a:rPr>
              <a:t>https://www.linkedin.com/in/atkuzmanov/</a:t>
            </a:r>
            <a:endParaRPr lang="en-GB" sz="900" dirty="0">
              <a:solidFill>
                <a:schemeClr val="bg1"/>
              </a:solidFill>
            </a:endParaRPr>
          </a:p>
          <a:p>
            <a:r>
              <a:rPr lang="en-GB" sz="900" dirty="0">
                <a:solidFill>
                  <a:schemeClr val="bg1"/>
                </a:solidFill>
                <a:hlinkClick r:id="rId9">
                  <a:extLst>
                    <a:ext uri="{A12FA001-AC4F-418D-AE19-62706E023703}">
                      <ahyp:hlinkClr xmlns:ahyp="http://schemas.microsoft.com/office/drawing/2018/hyperlinkcolor" val="tx"/>
                    </a:ext>
                  </a:extLst>
                </a:hlinkClick>
              </a:rPr>
              <a:t>https://twitter.com/atkuzmanov</a:t>
            </a:r>
            <a:endParaRPr lang="en-GB" sz="900" dirty="0">
              <a:solidFill>
                <a:schemeClr val="bg1"/>
              </a:solidFill>
            </a:endParaRPr>
          </a:p>
          <a:p>
            <a:r>
              <a:rPr lang="en-GB" sz="900" dirty="0">
                <a:solidFill>
                  <a:schemeClr val="bg1"/>
                </a:solidFill>
                <a:hlinkClick r:id="rId10">
                  <a:extLst>
                    <a:ext uri="{A12FA001-AC4F-418D-AE19-62706E023703}">
                      <ahyp:hlinkClr xmlns:ahyp="http://schemas.microsoft.com/office/drawing/2018/hyperlinkcolor" val="tx"/>
                    </a:ext>
                  </a:extLst>
                </a:hlinkClick>
              </a:rPr>
              <a:t>https://linktr.ee/atkuzmanov</a:t>
            </a:r>
            <a:br>
              <a:rPr lang="en-GB" sz="900" dirty="0">
                <a:solidFill>
                  <a:schemeClr val="bg1"/>
                </a:solidFill>
              </a:rPr>
            </a:br>
            <a:r>
              <a:rPr lang="en-GB" sz="900" dirty="0">
                <a:solidFill>
                  <a:schemeClr val="bg1"/>
                </a:solidFill>
                <a:hlinkClick r:id="rId11">
                  <a:extLst>
                    <a:ext uri="{A12FA001-AC4F-418D-AE19-62706E023703}">
                      <ahyp:hlinkClr xmlns:ahyp="http://schemas.microsoft.com/office/drawing/2018/hyperlinkcolor" val="tx"/>
                    </a:ext>
                  </a:extLst>
                </a:hlinkClick>
              </a:rPr>
              <a:t>https://atkuzmanov.wordpress.com/</a:t>
            </a:r>
            <a:endParaRPr lang="en-GB" sz="900" dirty="0">
              <a:solidFill>
                <a:schemeClr val="bg1"/>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7051006" y="2438282"/>
            <a:ext cx="1352502" cy="1352502"/>
          </a:xfrm>
          <a:prstGeom prst="rect">
            <a:avLst/>
          </a:prstGeom>
        </p:spPr>
      </p:pic>
      <p:sp>
        <p:nvSpPr>
          <p:cNvPr id="18" name="TextBox 17">
            <a:extLst>
              <a:ext uri="{FF2B5EF4-FFF2-40B4-BE49-F238E27FC236}">
                <a16:creationId xmlns:a16="http://schemas.microsoft.com/office/drawing/2014/main" id="{29CA2803-8F2A-E74D-8272-EE2007A15770}"/>
              </a:ext>
            </a:extLst>
          </p:cNvPr>
          <p:cNvSpPr txBox="1"/>
          <p:nvPr/>
        </p:nvSpPr>
        <p:spPr bwMode="gray">
          <a:xfrm>
            <a:off x="8306382" y="67304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1" name="TextBox 20">
            <a:extLst>
              <a:ext uri="{FF2B5EF4-FFF2-40B4-BE49-F238E27FC236}">
                <a16:creationId xmlns:a16="http://schemas.microsoft.com/office/drawing/2014/main" id="{77C17E16-2A41-D445-A467-2B5A28CB6BB5}"/>
              </a:ext>
            </a:extLst>
          </p:cNvPr>
          <p:cNvSpPr txBox="1"/>
          <p:nvPr/>
        </p:nvSpPr>
        <p:spPr bwMode="gray">
          <a:xfrm>
            <a:off x="7255285" y="58332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5" name="TextBox 24">
            <a:extLst>
              <a:ext uri="{FF2B5EF4-FFF2-40B4-BE49-F238E27FC236}">
                <a16:creationId xmlns:a16="http://schemas.microsoft.com/office/drawing/2014/main" id="{2E83C20B-8E0F-6241-AE08-A32DE8082450}"/>
              </a:ext>
            </a:extLst>
          </p:cNvPr>
          <p:cNvSpPr txBox="1"/>
          <p:nvPr/>
        </p:nvSpPr>
        <p:spPr>
          <a:xfrm>
            <a:off x="6076052"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08C6A426-5EEC-D14E-AC09-D884F2681CF0}"/>
              </a:ext>
            </a:extLst>
          </p:cNvPr>
          <p:cNvSpPr txBox="1"/>
          <p:nvPr/>
        </p:nvSpPr>
        <p:spPr>
          <a:xfrm>
            <a:off x="8406487"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0610" y="99249"/>
            <a:ext cx="2213294" cy="2213294"/>
          </a:xfrm>
          <a:prstGeom prst="rect">
            <a:avLst/>
          </a:prstGeom>
        </p:spPr>
      </p:pic>
    </p:spTree>
    <p:extLst>
      <p:ext uri="{BB962C8B-B14F-4D97-AF65-F5344CB8AC3E}">
        <p14:creationId xmlns:p14="http://schemas.microsoft.com/office/powerpoint/2010/main" val="2143522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305545" y="817743"/>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Product-Driven APIs</a:t>
            </a:r>
            <a:r>
              <a:rPr lang="en-GB" sz="14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Working in Parallel</a:t>
            </a:r>
            <a:r>
              <a:rPr lang="en-GB" sz="14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Shorter Feedback Loops</a:t>
            </a:r>
            <a:r>
              <a:rPr lang="en-GB" sz="1400" dirty="0">
                <a:latin typeface="Arial" panose="020B0604020202020204" pitchFamily="34" charset="0"/>
                <a:cs typeface="Arial" panose="020B0604020202020204" pitchFamily="34" charset="0"/>
              </a:rPr>
              <a:t> – A team can try out a design before developers deliver working code.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Source of Truth</a:t>
            </a:r>
            <a:r>
              <a:rPr lang="en-GB" sz="1400" dirty="0">
                <a:latin typeface="Arial" panose="020B0604020202020204" pitchFamily="34" charset="0"/>
                <a:cs typeface="Arial" panose="020B0604020202020204" pitchFamily="34" charset="0"/>
              </a:rPr>
              <a:t> – Teams can view their API definition as the source of truth for DevOps, testing and deployment.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Delivering Mission Critical APIs</a:t>
            </a:r>
            <a:r>
              <a:rPr lang="en-GB" sz="14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pic>
        <p:nvPicPr>
          <p:cNvPr id="12" name="Picture 11">
            <a:extLst>
              <a:ext uri="{FF2B5EF4-FFF2-40B4-BE49-F238E27FC236}">
                <a16:creationId xmlns:a16="http://schemas.microsoft.com/office/drawing/2014/main" id="{A4348A1D-C216-714A-A571-AB7BD29A67A7}"/>
              </a:ext>
            </a:extLst>
          </p:cNvPr>
          <p:cNvPicPr>
            <a:picLocks noChangeAspect="1"/>
          </p:cNvPicPr>
          <p:nvPr/>
        </p:nvPicPr>
        <p:blipFill>
          <a:blip r:embed="rId3"/>
          <a:stretch>
            <a:fillRect/>
          </a:stretch>
        </p:blipFill>
        <p:spPr>
          <a:xfrm>
            <a:off x="8352091" y="0"/>
            <a:ext cx="589212" cy="833159"/>
          </a:xfrm>
          <a:prstGeom prst="rect">
            <a:avLst/>
          </a:prstGeom>
        </p:spPr>
      </p:pic>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It’s all in the howl</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3"/>
          <a:stretch>
            <a:fillRect/>
          </a:stretch>
        </p:blipFill>
        <p:spPr>
          <a:xfrm>
            <a:off x="1790053" y="859144"/>
            <a:ext cx="2405080" cy="35971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descr="A picture containing background pattern&#10;&#10;Description automatically generated">
            <a:extLst>
              <a:ext uri="{FF2B5EF4-FFF2-40B4-BE49-F238E27FC236}">
                <a16:creationId xmlns:a16="http://schemas.microsoft.com/office/drawing/2014/main" id="{A0D24629-BFA0-974E-B629-8E92F9A7B597}"/>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310632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04</a:t>
            </a:r>
          </a:p>
        </p:txBody>
      </p:sp>
    </p:spTree>
    <p:extLst>
      <p:ext uri="{BB962C8B-B14F-4D97-AF65-F5344CB8AC3E}">
        <p14:creationId xmlns:p14="http://schemas.microsoft.com/office/powerpoint/2010/main" val="60215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Earlier validation:</a:t>
            </a:r>
            <a:r>
              <a:rPr lang="en-GB" sz="1400" dirty="0">
                <a:latin typeface="Arial" panose="020B0604020202020204" pitchFamily="34" charset="0"/>
                <a:cs typeface="Arial" panose="020B0604020202020204" pitchFamily="34" charset="0"/>
              </a:rPr>
              <a:t> early feedback allows the team to adapt to new inputs while the cost is still low.</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Clear abstraction layer:</a:t>
            </a:r>
            <a:r>
              <a:rPr lang="en-GB" sz="1400" dirty="0">
                <a:latin typeface="Arial" panose="020B0604020202020204" pitchFamily="34" charset="0"/>
                <a:cs typeface="Arial" panose="020B0604020202020204" pitchFamily="34" charset="0"/>
              </a:rPr>
              <a:t> showing only the necessary details to the intended user hides internal complexity. </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Decoupling dependencies:</a:t>
            </a:r>
            <a:r>
              <a:rPr lang="en-GB" sz="1400" dirty="0">
                <a:latin typeface="Arial" panose="020B0604020202020204" pitchFamily="34" charset="0"/>
                <a:cs typeface="Arial" panose="020B0604020202020204" pitchFamily="34" charset="0"/>
              </a:rPr>
              <a:t> by having a contract between services, work can progress in parallel, independent of other teams.</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Ensures the quality, predictability, and stability:</a:t>
            </a:r>
            <a:r>
              <a:rPr lang="en-GB" sz="1400" dirty="0">
                <a:latin typeface="Arial" panose="020B0604020202020204" pitchFamily="34" charset="0"/>
                <a:cs typeface="Arial" panose="020B0604020202020204" pitchFamily="34" charset="0"/>
              </a:rPr>
              <a:t> to withstand web clients, mobile users and other developers.</a:t>
            </a:r>
          </a:p>
        </p:txBody>
      </p:sp>
      <p:sp>
        <p:nvSpPr>
          <p:cNvPr id="10" name="TextBox 9">
            <a:extLst>
              <a:ext uri="{FF2B5EF4-FFF2-40B4-BE49-F238E27FC236}">
                <a16:creationId xmlns:a16="http://schemas.microsoft.com/office/drawing/2014/main" id="{0C48BC3A-79B6-4141-B82C-FB992F69FCB2}"/>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260579" y="65449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400" b="1" i="1"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20" y="1850017"/>
            <a:ext cx="944943" cy="268364"/>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135131" y="486091"/>
            <a:ext cx="1459808" cy="673757"/>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370621" y="3159302"/>
            <a:ext cx="772500" cy="587099"/>
          </a:xfrm>
          <a:prstGeom prst="rect">
            <a:avLst/>
          </a:prstGeom>
        </p:spPr>
      </p:pic>
      <p:sp>
        <p:nvSpPr>
          <p:cNvPr id="21" name="TextBox 20">
            <a:extLst>
              <a:ext uri="{FF2B5EF4-FFF2-40B4-BE49-F238E27FC236}">
                <a16:creationId xmlns:a16="http://schemas.microsoft.com/office/drawing/2014/main" id="{E32910FA-366C-6647-B587-295B854FF667}"/>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05</a:t>
            </a:r>
          </a:p>
        </p:txBody>
      </p:sp>
    </p:spTree>
    <p:extLst>
      <p:ext uri="{BB962C8B-B14F-4D97-AF65-F5344CB8AC3E}">
        <p14:creationId xmlns:p14="http://schemas.microsoft.com/office/powerpoint/2010/main" val="2060808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A shared articulation of what an API does in both machine and human readable format.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Uses tools such as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to describe the requests and responses of each API functionality offered.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An API contract helps mitigate change, or at least communicates it.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7743A04-B67D-B440-B85C-78819D7F535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03A34A73-0526-9742-91AB-544279A8B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51E4F7F2-0EDD-8747-8D67-8FF919AEF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Which can result in badly behaved API providers, as well as monstrous API consumers.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0DF815-8DB7-8B48-B221-FA8CB638638A}"/>
              </a:ext>
            </a:extLst>
          </p:cNvPr>
          <p:cNvSpPr txBox="1"/>
          <p:nvPr/>
        </p:nvSpPr>
        <p:spPr bwMode="gray">
          <a:xfrm>
            <a:off x="403935" y="487743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5" name="Picture 14">
            <a:extLst>
              <a:ext uri="{FF2B5EF4-FFF2-40B4-BE49-F238E27FC236}">
                <a16:creationId xmlns:a16="http://schemas.microsoft.com/office/drawing/2014/main" id="{DB73D3B7-3455-164E-8026-A4C515D515FB}"/>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DCFBC39A-F5BC-B54F-857E-F7A41773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F02BD9A6-EC7F-5345-8E00-B1EECB613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06</a:t>
            </a:r>
          </a:p>
        </p:txBody>
      </p:sp>
    </p:spTree>
    <p:extLst>
      <p:ext uri="{BB962C8B-B14F-4D97-AF65-F5344CB8AC3E}">
        <p14:creationId xmlns:p14="http://schemas.microsoft.com/office/powerpoint/2010/main" val="567419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FIRST DEV?</a:t>
            </a:r>
          </a:p>
        </p:txBody>
      </p:sp>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Contract First Development is about making your intent clear across team members and external teams.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By using a tool like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we define our programming API clearly at the outset.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We also update the contract before implementing changes to the code.</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3"/>
          <a:stretch>
            <a:fillRect/>
          </a:stretch>
        </p:blipFill>
        <p:spPr>
          <a:xfrm>
            <a:off x="6235069" y="2242795"/>
            <a:ext cx="2484324" cy="2496024"/>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6593009" y="2631210"/>
            <a:ext cx="209180" cy="182430"/>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6" name="Picture 15">
            <a:extLst>
              <a:ext uri="{FF2B5EF4-FFF2-40B4-BE49-F238E27FC236}">
                <a16:creationId xmlns:a16="http://schemas.microsoft.com/office/drawing/2014/main" id="{C53EA886-A844-8A41-AFF5-356A437AB09D}"/>
              </a:ext>
            </a:extLst>
          </p:cNvPr>
          <p:cNvPicPr>
            <a:picLocks noChangeAspect="1"/>
          </p:cNvPicPr>
          <p:nvPr/>
        </p:nvPicPr>
        <p:blipFill>
          <a:blip r:embed="rId4"/>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F89E1A77-2A62-EF47-9BF4-FEF0818A2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9D916DC8-D399-494B-962F-DE9BF526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normAutofit/>
          </a:bodyPr>
          <a:lstStyle/>
          <a:p>
            <a:r>
              <a:rPr lang="de-DE" sz="1400" b="1" dirty="0">
                <a:solidFill>
                  <a:schemeClr val="accent1"/>
                </a:solidFill>
              </a:rPr>
              <a:t>01</a:t>
            </a:r>
            <a:r>
              <a:rPr lang="de-DE" sz="1400" dirty="0"/>
              <a:t>	 INTRODUCTION</a:t>
            </a:r>
          </a:p>
          <a:p>
            <a:r>
              <a:rPr lang="de-DE" sz="1400" b="1" dirty="0">
                <a:solidFill>
                  <a:schemeClr val="accent1"/>
                </a:solidFill>
              </a:rPr>
              <a:t>02</a:t>
            </a:r>
            <a:r>
              <a:rPr lang="de-DE" sz="1400" dirty="0"/>
              <a:t>	DESIGN FIRST VS. CODE FIRST</a:t>
            </a:r>
          </a:p>
          <a:p>
            <a:r>
              <a:rPr lang="de-DE" sz="1400" b="1" dirty="0">
                <a:solidFill>
                  <a:schemeClr val="accent1"/>
                </a:solidFill>
              </a:rPr>
              <a:t>03</a:t>
            </a:r>
            <a:r>
              <a:rPr lang="de-DE" sz="1400" dirty="0"/>
              <a:t>	</a:t>
            </a:r>
            <a:r>
              <a:rPr lang="en-GB" sz="1400" dirty="0">
                <a:latin typeface="Arial" panose="020B0604020202020204" pitchFamily="34" charset="0"/>
                <a:cs typeface="Arial" panose="020B0604020202020204" pitchFamily="34" charset="0"/>
              </a:rPr>
              <a:t> CHOOSING THE RIGHT APPROACH FOR YOUR API</a:t>
            </a:r>
            <a:endParaRPr lang="de-DE" sz="1400" dirty="0"/>
          </a:p>
          <a:p>
            <a:r>
              <a:rPr lang="de-DE" sz="1400" b="1" dirty="0">
                <a:solidFill>
                  <a:schemeClr val="accent1"/>
                </a:solidFill>
              </a:rPr>
              <a:t>04</a:t>
            </a:r>
            <a:r>
              <a:rPr lang="de-DE" sz="1400" dirty="0"/>
              <a:t>	</a:t>
            </a:r>
            <a:r>
              <a:rPr lang="en-GB" sz="1400" dirty="0">
                <a:latin typeface="Arial" panose="020B0604020202020204" pitchFamily="34" charset="0"/>
                <a:cs typeface="Arial" panose="020B0604020202020204" pitchFamily="34" charset="0"/>
              </a:rPr>
              <a:t>API FIRST APPROACH</a:t>
            </a:r>
            <a:endParaRPr lang="de-DE" sz="1400" dirty="0"/>
          </a:p>
          <a:p>
            <a:r>
              <a:rPr lang="de-DE" sz="1400" b="1" dirty="0">
                <a:solidFill>
                  <a:schemeClr val="accent1"/>
                </a:solidFill>
              </a:rPr>
              <a:t>05</a:t>
            </a:r>
            <a:r>
              <a:rPr lang="de-DE" sz="1400" dirty="0"/>
              <a:t>	</a:t>
            </a:r>
            <a:r>
              <a:rPr lang="en-GB" sz="1400" dirty="0">
                <a:latin typeface="Arial" panose="020B0604020202020204" pitchFamily="34" charset="0"/>
                <a:cs typeface="Arial" panose="020B0604020202020204" pitchFamily="34" charset="0"/>
              </a:rPr>
              <a:t> YOUR API IS YOUR CONTRACT</a:t>
            </a:r>
            <a:endParaRPr lang="de-DE" sz="1400" dirty="0"/>
          </a:p>
          <a:p>
            <a:r>
              <a:rPr lang="de-DE" sz="1400" b="1" dirty="0">
                <a:solidFill>
                  <a:schemeClr val="accent1"/>
                </a:solidFill>
              </a:rPr>
              <a:t>06</a:t>
            </a:r>
            <a:r>
              <a:rPr lang="de-DE" sz="1400" dirty="0"/>
              <a:t>	</a:t>
            </a:r>
            <a:r>
              <a:rPr lang="en-GB" sz="1400" dirty="0">
                <a:latin typeface="Arial" panose="020B0604020202020204" pitchFamily="34" charset="0"/>
                <a:cs typeface="Arial" panose="020B0604020202020204" pitchFamily="34" charset="0"/>
              </a:rPr>
              <a:t> CONTRACT FIRST DEV</a:t>
            </a:r>
            <a:endParaRPr lang="de-DE" sz="1400" dirty="0"/>
          </a:p>
          <a:p>
            <a:r>
              <a:rPr lang="de-DE" sz="1400" b="1" dirty="0">
                <a:solidFill>
                  <a:schemeClr val="accent1"/>
                </a:solidFill>
              </a:rPr>
              <a:t>07</a:t>
            </a:r>
            <a:r>
              <a:rPr lang="de-DE" sz="1400" dirty="0"/>
              <a:t>	</a:t>
            </a:r>
            <a:r>
              <a:rPr lang="en-GB" sz="1400" dirty="0">
                <a:latin typeface="Arial" panose="020B0604020202020204" pitchFamily="34" charset="0"/>
                <a:cs typeface="Arial" panose="020B0604020202020204" pitchFamily="34" charset="0"/>
              </a:rPr>
              <a:t>TOOLING</a:t>
            </a:r>
            <a:endParaRPr lang="de-DE" sz="1400" dirty="0"/>
          </a:p>
          <a:p>
            <a:r>
              <a:rPr lang="de-DE" sz="1400" b="1" dirty="0">
                <a:solidFill>
                  <a:schemeClr val="accent1"/>
                </a:solidFill>
              </a:rPr>
              <a:t>08</a:t>
            </a:r>
            <a:r>
              <a:rPr lang="de-DE" sz="1400" dirty="0"/>
              <a:t>	</a:t>
            </a:r>
            <a:r>
              <a:rPr lang="en-GB" sz="1400" dirty="0">
                <a:latin typeface="Arial" panose="020B0604020202020204" pitchFamily="34" charset="0"/>
                <a:cs typeface="Arial" panose="020B0604020202020204" pitchFamily="34" charset="0"/>
              </a:rPr>
              <a:t>DEMO</a:t>
            </a:r>
            <a:endParaRPr lang="de-DE" sz="1400" dirty="0"/>
          </a:p>
          <a:p>
            <a:r>
              <a:rPr lang="de-DE" sz="1400" b="1" dirty="0">
                <a:solidFill>
                  <a:schemeClr val="accent1"/>
                </a:solidFill>
              </a:rPr>
              <a:t>09</a:t>
            </a:r>
            <a:r>
              <a:rPr lang="de-DE" sz="1400" dirty="0"/>
              <a:t>	RECAP</a:t>
            </a:r>
          </a:p>
          <a:p>
            <a:r>
              <a:rPr lang="de-DE" sz="1400" b="1" dirty="0">
                <a:solidFill>
                  <a:schemeClr val="accent1"/>
                </a:solidFill>
              </a:rPr>
              <a:t>10</a:t>
            </a:r>
            <a:r>
              <a:rPr lang="de-DE" sz="1400" dirty="0"/>
              <a:t>	REFERENCES</a:t>
            </a:r>
          </a:p>
          <a:p>
            <a:r>
              <a:rPr lang="de-DE" sz="1400" b="1" dirty="0">
                <a:solidFill>
                  <a:schemeClr val="accent1"/>
                </a:solidFill>
              </a:rPr>
              <a:t>11</a:t>
            </a:r>
            <a:r>
              <a:rPr lang="de-DE" sz="1400" dirty="0"/>
              <a:t>	QUESTIONS</a:t>
            </a:r>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sz="3200"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764602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TESTING?</a:t>
            </a:r>
          </a:p>
        </p:txBody>
      </p:sp>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This is the way we enforce and govern our contracts.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865" y="2463255"/>
            <a:ext cx="5035321" cy="1936662"/>
          </a:xfrm>
          <a:prstGeom prst="rect">
            <a:avLst/>
          </a:prstGeom>
        </p:spPr>
      </p:pic>
      <p:pic>
        <p:nvPicPr>
          <p:cNvPr id="16" name="Picture 15">
            <a:extLst>
              <a:ext uri="{FF2B5EF4-FFF2-40B4-BE49-F238E27FC236}">
                <a16:creationId xmlns:a16="http://schemas.microsoft.com/office/drawing/2014/main" id="{519B089C-1D6E-544A-9DCC-07819ECE8A54}"/>
              </a:ext>
            </a:extLst>
          </p:cNvPr>
          <p:cNvPicPr>
            <a:picLocks noChangeAspect="1"/>
          </p:cNvPicPr>
          <p:nvPr/>
        </p:nvPicPr>
        <p:blipFill>
          <a:blip r:embed="rId5"/>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EEE3B688-575B-4548-9D72-CBBEDED19E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24F1F880-DC3A-3941-AAA8-F0B37A9B3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The main thing that any organisation cares about when it comes to software development is cost.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building a product, your time is probably the biggest cost to an organisation.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pic>
        <p:nvPicPr>
          <p:cNvPr id="14" name="Picture 13">
            <a:extLst>
              <a:ext uri="{FF2B5EF4-FFF2-40B4-BE49-F238E27FC236}">
                <a16:creationId xmlns:a16="http://schemas.microsoft.com/office/drawing/2014/main" id="{4AFC9691-5A2E-334F-A35B-1BDA021AB33A}"/>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1CCFBDF4-E07C-4146-AB32-3EC5D125A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98D9C0B9-8B58-B449-A7E8-40960B57E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Contract tests save development time by:</a:t>
            </a:r>
          </a:p>
          <a:p>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very fast feedback loops</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Clearly identifying where the problem is when they fail.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Ensuring that only the parts of the API that will actually be used get developed</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Contract tests can also save compute time and resources.</a:t>
            </a:r>
          </a:p>
        </p:txBody>
      </p:sp>
      <p:pic>
        <p:nvPicPr>
          <p:cNvPr id="14" name="Picture 13">
            <a:extLst>
              <a:ext uri="{FF2B5EF4-FFF2-40B4-BE49-F238E27FC236}">
                <a16:creationId xmlns:a16="http://schemas.microsoft.com/office/drawing/2014/main" id="{4452B905-1D98-2B4A-A33E-D4EE3F3E85D9}"/>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7334F96-F7AA-1A4A-B3D0-F389C6FBA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B9A0BBC6-E693-4F4B-96DE-6199EE48E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07</a:t>
            </a:r>
          </a:p>
        </p:txBody>
      </p:sp>
    </p:spTree>
    <p:extLst>
      <p:ext uri="{BB962C8B-B14F-4D97-AF65-F5344CB8AC3E}">
        <p14:creationId xmlns:p14="http://schemas.microsoft.com/office/powerpoint/2010/main" val="112071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305675" y="652330"/>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a:t>
            </a:r>
            <a:r>
              <a:rPr lang="en-GB" sz="1400" b="1" i="1" dirty="0">
                <a:latin typeface="Arial" panose="020B0604020202020204" pitchFamily="34" charset="0"/>
                <a:cs typeface="Arial" panose="020B0604020202020204" pitchFamily="34" charset="0"/>
              </a:rPr>
              <a:t>OAS -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Specification</a:t>
            </a:r>
            <a:r>
              <a:rPr lang="en-GB" sz="14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4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Available endpoints and operations on each endpoint (</a:t>
            </a:r>
            <a:r>
              <a:rPr lang="en-GB" sz="1400" i="1" dirty="0">
                <a:latin typeface="Arial" panose="020B0604020202020204" pitchFamily="34" charset="0"/>
                <a:cs typeface="Arial" panose="020B0604020202020204" pitchFamily="34" charset="0"/>
              </a:rPr>
              <a:t>GET /example, POST /example</a:t>
            </a:r>
            <a:r>
              <a:rPr lang="en-GB" sz="1400" dirty="0">
                <a:latin typeface="Arial" panose="020B0604020202020204" pitchFamily="34" charset="0"/>
                <a:cs typeface="Arial" panose="020B0604020202020204" pitchFamily="34" charset="0"/>
              </a:rPr>
              <a:t>).</a:t>
            </a:r>
          </a:p>
          <a:p>
            <a:pPr>
              <a:buFont typeface="Wingdings" pitchFamily="2" charset="2"/>
              <a:buChar char="§"/>
            </a:pPr>
            <a:r>
              <a:rPr lang="en-GB" sz="1400" dirty="0">
                <a:latin typeface="Arial" panose="020B0604020202020204" pitchFamily="34" charset="0"/>
                <a:cs typeface="Arial" panose="020B0604020202020204" pitchFamily="34" charset="0"/>
              </a:rPr>
              <a:t>Parameters.</a:t>
            </a:r>
          </a:p>
          <a:p>
            <a:pPr>
              <a:buFont typeface="Wingdings" pitchFamily="2" charset="2"/>
              <a:buChar char="§"/>
            </a:pPr>
            <a:r>
              <a:rPr lang="en-GB" sz="1400" dirty="0">
                <a:latin typeface="Arial" panose="020B0604020202020204" pitchFamily="34" charset="0"/>
                <a:cs typeface="Arial" panose="020B0604020202020204" pitchFamily="34" charset="0"/>
              </a:rPr>
              <a:t>Authentication methods.</a:t>
            </a:r>
          </a:p>
          <a:p>
            <a:pPr>
              <a:buFont typeface="Wingdings" pitchFamily="2" charset="2"/>
              <a:buChar char="§"/>
            </a:pPr>
            <a:r>
              <a:rPr lang="en-GB" sz="1400" dirty="0">
                <a:latin typeface="Arial" panose="020B0604020202020204" pitchFamily="34" charset="0"/>
                <a:cs typeface="Arial" panose="020B0604020202020204" pitchFamily="34" charset="0"/>
              </a:rPr>
              <a:t>Contact information, license, terms of use etc.</a:t>
            </a:r>
          </a:p>
          <a:p>
            <a:pPr>
              <a:buFont typeface="Wingdings" pitchFamily="2" charset="2"/>
              <a:buChar char="§"/>
            </a:pPr>
            <a:r>
              <a:rPr lang="en-GB" sz="14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SPEC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ANATOMY</a:t>
            </a:r>
          </a:p>
        </p:txBody>
      </p:sp>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Main body YAML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Schemas YAML</a:t>
            </a:r>
          </a:p>
          <a:p>
            <a:pPr marL="0" indent="0">
              <a:buNone/>
            </a:pPr>
            <a:endParaRPr lang="en-GB"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3732704" y="196674"/>
            <a:ext cx="3917531" cy="4585166"/>
          </a:xfrm>
          <a:prstGeom prst="rect">
            <a:avLst/>
          </a:prstGeom>
          <a:noFill/>
          <a:ln>
            <a:solidFill>
              <a:schemeClr val="accent1"/>
            </a:solidFill>
            <a:prstDash val="lgDash"/>
          </a:ln>
        </p:spPr>
        <p:txBody>
          <a:bodyPr wrap="square" rtlCol="0">
            <a:spAutoFit/>
          </a:bodyPr>
          <a:lstStyle/>
          <a:p>
            <a:r>
              <a:rPr lang="en-GB" sz="712" dirty="0" err="1">
                <a:latin typeface="Courier" pitchFamily="2" charset="0"/>
              </a:rPr>
              <a:t>openapi</a:t>
            </a:r>
            <a:r>
              <a:rPr lang="en-GB" sz="712" dirty="0">
                <a:latin typeface="Courier" pitchFamily="2" charset="0"/>
              </a:rPr>
              <a:t>: "3.0.0"</a:t>
            </a:r>
          </a:p>
          <a:p>
            <a:r>
              <a:rPr lang="en-GB" sz="712" dirty="0">
                <a:latin typeface="Courier" pitchFamily="2" charset="0"/>
              </a:rPr>
              <a:t>info:</a:t>
            </a:r>
          </a:p>
          <a:p>
            <a:r>
              <a:rPr lang="en-GB" sz="712" dirty="0">
                <a:latin typeface="Courier" pitchFamily="2" charset="0"/>
              </a:rPr>
              <a:t>  version: 1.0.0</a:t>
            </a:r>
          </a:p>
          <a:p>
            <a:r>
              <a:rPr lang="en-GB" sz="712" dirty="0">
                <a:latin typeface="Courier" pitchFamily="2" charset="0"/>
              </a:rPr>
              <a:t>  title: Swagger </a:t>
            </a:r>
            <a:r>
              <a:rPr lang="en-GB" sz="712" dirty="0" err="1">
                <a:latin typeface="Courier" pitchFamily="2" charset="0"/>
              </a:rPr>
              <a:t>Petstore</a:t>
            </a:r>
            <a:endParaRPr lang="en-GB" sz="712" dirty="0">
              <a:latin typeface="Courier" pitchFamily="2" charset="0"/>
            </a:endParaRPr>
          </a:p>
          <a:p>
            <a:r>
              <a:rPr lang="en-GB" sz="712" dirty="0">
                <a:latin typeface="Courier" pitchFamily="2" charset="0"/>
              </a:rPr>
              <a:t>  license:</a:t>
            </a:r>
          </a:p>
          <a:p>
            <a:r>
              <a:rPr lang="en-GB" sz="712" dirty="0">
                <a:latin typeface="Courier" pitchFamily="2" charset="0"/>
              </a:rPr>
              <a:t>    name: MIT</a:t>
            </a:r>
          </a:p>
          <a:p>
            <a:r>
              <a:rPr lang="en-GB" sz="712" dirty="0">
                <a:latin typeface="Courier" pitchFamily="2" charset="0"/>
              </a:rPr>
              <a:t>servers:</a:t>
            </a:r>
          </a:p>
          <a:p>
            <a:r>
              <a:rPr lang="en-GB" sz="712" dirty="0">
                <a:latin typeface="Courier" pitchFamily="2" charset="0"/>
              </a:rPr>
              <a:t>  - </a:t>
            </a:r>
            <a:r>
              <a:rPr lang="en-GB" sz="712" dirty="0" err="1">
                <a:latin typeface="Courier" pitchFamily="2" charset="0"/>
              </a:rPr>
              <a:t>url</a:t>
            </a:r>
            <a:r>
              <a:rPr lang="en-GB" sz="712" dirty="0">
                <a:latin typeface="Courier" pitchFamily="2" charset="0"/>
              </a:rPr>
              <a:t>: http://</a:t>
            </a:r>
            <a:r>
              <a:rPr lang="en-GB" sz="712" dirty="0" err="1">
                <a:latin typeface="Courier" pitchFamily="2" charset="0"/>
              </a:rPr>
              <a:t>petstore.swagger.io</a:t>
            </a:r>
            <a:r>
              <a:rPr lang="en-GB" sz="712" dirty="0">
                <a:latin typeface="Courier" pitchFamily="2" charset="0"/>
              </a:rPr>
              <a:t>/v1</a:t>
            </a:r>
          </a:p>
          <a:p>
            <a:r>
              <a:rPr lang="en-GB" sz="712" dirty="0">
                <a:highlight>
                  <a:srgbClr val="FFFF00"/>
                </a:highlight>
                <a:latin typeface="Courier" pitchFamily="2" charset="0"/>
              </a:rPr>
              <a:t>paths:</a:t>
            </a:r>
          </a:p>
          <a:p>
            <a:r>
              <a:rPr lang="en-GB" sz="712" dirty="0">
                <a:highlight>
                  <a:srgbClr val="FFFF00"/>
                </a:highlight>
                <a:latin typeface="Courier" pitchFamily="2" charset="0"/>
              </a:rPr>
              <a:t>  /pets:</a:t>
            </a:r>
          </a:p>
          <a:p>
            <a:r>
              <a:rPr lang="en-GB" sz="712" dirty="0">
                <a:highlight>
                  <a:srgbClr val="FFFF00"/>
                </a:highlight>
                <a:latin typeface="Courier" pitchFamily="2" charset="0"/>
              </a:rPr>
              <a:t>    get:</a:t>
            </a:r>
          </a:p>
          <a:p>
            <a:r>
              <a:rPr lang="en-GB" sz="712" dirty="0">
                <a:latin typeface="Courier" pitchFamily="2" charset="0"/>
              </a:rPr>
              <a:t>      summary: List all pets</a:t>
            </a:r>
          </a:p>
          <a:p>
            <a:r>
              <a:rPr lang="en-GB" sz="712" dirty="0">
                <a:latin typeface="Courier" pitchFamily="2" charset="0"/>
              </a:rPr>
              <a:t>      </a:t>
            </a:r>
            <a:r>
              <a:rPr lang="en-GB" sz="712" dirty="0" err="1">
                <a:latin typeface="Courier" pitchFamily="2" charset="0"/>
              </a:rPr>
              <a:t>operationId</a:t>
            </a:r>
            <a:r>
              <a:rPr lang="en-GB" sz="712" dirty="0">
                <a:latin typeface="Courier" pitchFamily="2" charset="0"/>
              </a:rPr>
              <a:t>: </a:t>
            </a:r>
            <a:r>
              <a:rPr lang="en-GB" sz="712" dirty="0" err="1">
                <a:latin typeface="Courier" pitchFamily="2" charset="0"/>
              </a:rPr>
              <a:t>listPets</a:t>
            </a:r>
            <a:endParaRPr lang="en-GB" sz="712" dirty="0">
              <a:latin typeface="Courier" pitchFamily="2" charset="0"/>
            </a:endParaRPr>
          </a:p>
          <a:p>
            <a:r>
              <a:rPr lang="en-GB" sz="712" dirty="0">
                <a:latin typeface="Courier" pitchFamily="2" charset="0"/>
              </a:rPr>
              <a:t>      tags:</a:t>
            </a:r>
          </a:p>
          <a:p>
            <a:r>
              <a:rPr lang="en-GB" sz="712" dirty="0">
                <a:latin typeface="Courier" pitchFamily="2" charset="0"/>
              </a:rPr>
              <a:t>        - pets</a:t>
            </a:r>
          </a:p>
          <a:p>
            <a:r>
              <a:rPr lang="en-GB" sz="712" dirty="0">
                <a:highlight>
                  <a:srgbClr val="FFFF00"/>
                </a:highlight>
                <a:latin typeface="Courier" pitchFamily="2" charset="0"/>
              </a:rPr>
              <a:t>      parameters:</a:t>
            </a:r>
          </a:p>
          <a:p>
            <a:r>
              <a:rPr lang="en-GB" sz="712" dirty="0">
                <a:latin typeface="Courier" pitchFamily="2" charset="0"/>
              </a:rPr>
              <a:t>        - name: limit</a:t>
            </a:r>
          </a:p>
          <a:p>
            <a:r>
              <a:rPr lang="en-GB" sz="712" dirty="0">
                <a:latin typeface="Courier" pitchFamily="2" charset="0"/>
              </a:rPr>
              <a:t>          in: query</a:t>
            </a:r>
          </a:p>
          <a:p>
            <a:r>
              <a:rPr lang="en-GB" sz="712" dirty="0">
                <a:latin typeface="Courier" pitchFamily="2" charset="0"/>
              </a:rPr>
              <a:t>          description: How many items to return at one time (max 100)</a:t>
            </a:r>
          </a:p>
          <a:p>
            <a:r>
              <a:rPr lang="en-GB" sz="712" dirty="0">
                <a:latin typeface="Courier" pitchFamily="2" charset="0"/>
              </a:rPr>
              <a:t>          required: false</a:t>
            </a:r>
          </a:p>
          <a:p>
            <a:r>
              <a:rPr lang="en-GB" sz="712" dirty="0">
                <a:latin typeface="Courier" pitchFamily="2" charset="0"/>
              </a:rPr>
              <a:t>          schema:</a:t>
            </a:r>
          </a:p>
          <a:p>
            <a:r>
              <a:rPr lang="en-GB" sz="712" dirty="0">
                <a:latin typeface="Courier" pitchFamily="2" charset="0"/>
              </a:rPr>
              <a:t>            type: integer</a:t>
            </a:r>
          </a:p>
          <a:p>
            <a:r>
              <a:rPr lang="en-GB" sz="712" dirty="0">
                <a:latin typeface="Courier" pitchFamily="2" charset="0"/>
              </a:rPr>
              <a:t>            format: int32</a:t>
            </a:r>
          </a:p>
          <a:p>
            <a:r>
              <a:rPr lang="en-GB" sz="712" dirty="0">
                <a:latin typeface="Courier" pitchFamily="2" charset="0"/>
              </a:rPr>
              <a:t>      </a:t>
            </a:r>
            <a:r>
              <a:rPr lang="en-GB" sz="712" dirty="0">
                <a:highlight>
                  <a:srgbClr val="FFFF00"/>
                </a:highlight>
                <a:latin typeface="Courier" pitchFamily="2" charset="0"/>
              </a:rPr>
              <a:t>responses:</a:t>
            </a:r>
          </a:p>
          <a:p>
            <a:r>
              <a:rPr lang="en-GB" sz="712" dirty="0">
                <a:latin typeface="Courier" pitchFamily="2" charset="0"/>
              </a:rPr>
              <a:t>        '200':</a:t>
            </a:r>
          </a:p>
          <a:p>
            <a:r>
              <a:rPr lang="en-GB" sz="712" dirty="0">
                <a:latin typeface="Courier" pitchFamily="2" charset="0"/>
              </a:rPr>
              <a:t>          description: A paged array of pets</a:t>
            </a:r>
          </a:p>
          <a:p>
            <a:r>
              <a:rPr lang="en-GB" sz="712" dirty="0">
                <a:latin typeface="Courier" pitchFamily="2" charset="0"/>
              </a:rPr>
              <a:t>          headers:</a:t>
            </a:r>
          </a:p>
          <a:p>
            <a:r>
              <a:rPr lang="en-GB" sz="712" dirty="0">
                <a:latin typeface="Courier" pitchFamily="2" charset="0"/>
              </a:rPr>
              <a:t>            x-next:</a:t>
            </a:r>
          </a:p>
          <a:p>
            <a:r>
              <a:rPr lang="en-GB" sz="712" dirty="0">
                <a:latin typeface="Courier" pitchFamily="2" charset="0"/>
              </a:rPr>
              <a:t>              description: A link to the next page of responses</a:t>
            </a:r>
          </a:p>
          <a:p>
            <a:r>
              <a:rPr lang="en-GB" sz="712" dirty="0">
                <a:latin typeface="Courier" pitchFamily="2" charset="0"/>
              </a:rPr>
              <a:t>              schema:</a:t>
            </a:r>
          </a:p>
          <a:p>
            <a:r>
              <a:rPr lang="en-GB" sz="712" dirty="0">
                <a:latin typeface="Courier" pitchFamily="2" charset="0"/>
              </a:rPr>
              <a:t>                type: string</a:t>
            </a:r>
          </a:p>
          <a:p>
            <a:r>
              <a:rPr lang="en-GB" sz="712" dirty="0">
                <a:latin typeface="Courier" pitchFamily="2" charset="0"/>
              </a:rPr>
              <a:t>          content:</a:t>
            </a:r>
          </a:p>
          <a:p>
            <a:r>
              <a:rPr lang="en-GB" sz="712" dirty="0">
                <a:latin typeface="Courier" pitchFamily="2" charset="0"/>
              </a:rPr>
              <a:t>            application/json:    </a:t>
            </a:r>
          </a:p>
          <a:p>
            <a:r>
              <a:rPr lang="en-GB" sz="712" dirty="0">
                <a:highlight>
                  <a:srgbClr val="FFFF00"/>
                </a:highlight>
                <a:latin typeface="Courier" pitchFamily="2" charset="0"/>
              </a:rPr>
              <a:t>              schema:</a:t>
            </a:r>
          </a:p>
          <a:p>
            <a:r>
              <a:rPr lang="en-GB" sz="712" dirty="0">
                <a:highlight>
                  <a:srgbClr val="FFFF00"/>
                </a:highlight>
                <a:latin typeface="Courier" pitchFamily="2" charset="0"/>
              </a:rPr>
              <a:t>                $ref: "#/components/schemas/Pets"</a:t>
            </a:r>
          </a:p>
          <a:p>
            <a:r>
              <a:rPr lang="en-GB" sz="712" dirty="0">
                <a:latin typeface="Courier" pitchFamily="2" charset="0"/>
              </a:rPr>
              <a:t>        default:</a:t>
            </a:r>
          </a:p>
          <a:p>
            <a:r>
              <a:rPr lang="en-GB" sz="712" dirty="0">
                <a:latin typeface="Courier" pitchFamily="2" charset="0"/>
              </a:rPr>
              <a:t>          description: unexpected error</a:t>
            </a:r>
          </a:p>
          <a:p>
            <a:r>
              <a:rPr lang="en-GB" sz="712" dirty="0">
                <a:latin typeface="Courier" pitchFamily="2" charset="0"/>
              </a:rPr>
              <a:t>          content:</a:t>
            </a:r>
          </a:p>
          <a:p>
            <a:r>
              <a:rPr lang="en-GB" sz="712" dirty="0">
                <a:latin typeface="Courier" pitchFamily="2" charset="0"/>
              </a:rPr>
              <a:t>            application/json:</a:t>
            </a:r>
          </a:p>
          <a:p>
            <a:r>
              <a:rPr lang="en-GB" sz="712" dirty="0">
                <a:latin typeface="Courier" pitchFamily="2" charset="0"/>
              </a:rPr>
              <a:t>              schema:</a:t>
            </a:r>
          </a:p>
          <a:p>
            <a:r>
              <a:rPr lang="en-GB" sz="712"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407773" y="2720602"/>
            <a:ext cx="1538895" cy="1736053"/>
          </a:xfrm>
          <a:prstGeom prst="rect">
            <a:avLst/>
          </a:prstGeom>
          <a:noFill/>
          <a:ln>
            <a:solidFill>
              <a:schemeClr val="accent1"/>
            </a:solidFill>
            <a:prstDash val="lgDash"/>
          </a:ln>
        </p:spPr>
        <p:txBody>
          <a:bodyPr wrap="square" rtlCol="0">
            <a:spAutoFit/>
          </a:bodyPr>
          <a:lstStyle/>
          <a:p>
            <a:r>
              <a:rPr lang="en-GB" sz="712" dirty="0">
                <a:highlight>
                  <a:srgbClr val="FFFF00"/>
                </a:highlight>
                <a:latin typeface="Courier" pitchFamily="2" charset="0"/>
              </a:rPr>
              <a:t>components:</a:t>
            </a:r>
          </a:p>
          <a:p>
            <a:r>
              <a:rPr lang="en-GB" sz="712" dirty="0">
                <a:highlight>
                  <a:srgbClr val="FFFF00"/>
                </a:highlight>
                <a:latin typeface="Courier" pitchFamily="2" charset="0"/>
              </a:rPr>
              <a:t>  schemas:</a:t>
            </a:r>
          </a:p>
          <a:p>
            <a:r>
              <a:rPr lang="en-GB" sz="712" dirty="0">
                <a:latin typeface="Courier" pitchFamily="2" charset="0"/>
              </a:rPr>
              <a:t>    Pet:</a:t>
            </a:r>
          </a:p>
          <a:p>
            <a:r>
              <a:rPr lang="en-GB" sz="712" dirty="0">
                <a:latin typeface="Courier" pitchFamily="2" charset="0"/>
              </a:rPr>
              <a:t>      type: object</a:t>
            </a:r>
          </a:p>
          <a:p>
            <a:r>
              <a:rPr lang="en-GB" sz="712" dirty="0">
                <a:latin typeface="Courier" pitchFamily="2" charset="0"/>
              </a:rPr>
              <a:t>      required:</a:t>
            </a:r>
          </a:p>
          <a:p>
            <a:r>
              <a:rPr lang="en-GB" sz="712" dirty="0">
                <a:highlight>
                  <a:srgbClr val="FFFF00"/>
                </a:highlight>
                <a:latin typeface="Courier" pitchFamily="2" charset="0"/>
              </a:rPr>
              <a:t>        - id</a:t>
            </a:r>
          </a:p>
          <a:p>
            <a:r>
              <a:rPr lang="en-GB" sz="712" dirty="0">
                <a:latin typeface="Courier" pitchFamily="2" charset="0"/>
              </a:rPr>
              <a:t>        - name</a:t>
            </a:r>
          </a:p>
          <a:p>
            <a:r>
              <a:rPr lang="en-GB" sz="712" dirty="0">
                <a:latin typeface="Courier" pitchFamily="2" charset="0"/>
              </a:rPr>
              <a:t>      properties:</a:t>
            </a:r>
          </a:p>
          <a:p>
            <a:r>
              <a:rPr lang="en-GB" sz="712" dirty="0">
                <a:highlight>
                  <a:srgbClr val="FFFF00"/>
                </a:highlight>
                <a:latin typeface="Courier" pitchFamily="2" charset="0"/>
              </a:rPr>
              <a:t>        id:</a:t>
            </a:r>
          </a:p>
          <a:p>
            <a:r>
              <a:rPr lang="en-GB" sz="712" dirty="0">
                <a:highlight>
                  <a:srgbClr val="FFFF00"/>
                </a:highlight>
                <a:latin typeface="Courier" pitchFamily="2" charset="0"/>
              </a:rPr>
              <a:t>          type: integer</a:t>
            </a:r>
          </a:p>
          <a:p>
            <a:r>
              <a:rPr lang="en-GB" sz="712" dirty="0">
                <a:highlight>
                  <a:srgbClr val="FFFF00"/>
                </a:highlight>
                <a:latin typeface="Courier" pitchFamily="2" charset="0"/>
              </a:rPr>
              <a:t>          format: int64</a:t>
            </a:r>
          </a:p>
          <a:p>
            <a:r>
              <a:rPr lang="en-GB" sz="712" dirty="0">
                <a:latin typeface="Courier" pitchFamily="2" charset="0"/>
              </a:rPr>
              <a:t>        name:</a:t>
            </a:r>
          </a:p>
          <a:p>
            <a:r>
              <a:rPr lang="en-GB" sz="712" dirty="0">
                <a:latin typeface="Courier" pitchFamily="2" charset="0"/>
              </a:rPr>
              <a:t>          type: string</a:t>
            </a:r>
          </a:p>
          <a:p>
            <a:r>
              <a:rPr lang="en-GB" sz="712" dirty="0">
                <a:latin typeface="Courier" pitchFamily="2" charset="0"/>
              </a:rPr>
              <a:t>        tag:</a:t>
            </a:r>
          </a:p>
          <a:p>
            <a:r>
              <a:rPr lang="en-GB" sz="712"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2281342" y="994896"/>
            <a:ext cx="1375853" cy="177984"/>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811034" y="2185867"/>
            <a:ext cx="700130" cy="16497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6" name="Picture 15">
            <a:extLst>
              <a:ext uri="{FF2B5EF4-FFF2-40B4-BE49-F238E27FC236}">
                <a16:creationId xmlns:a16="http://schemas.microsoft.com/office/drawing/2014/main" id="{E42FA440-7D02-FF4E-8E4F-871E1DE94FD6}"/>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SWAGGER</a:t>
            </a:r>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575696" y="1277791"/>
            <a:ext cx="4899524" cy="3062202"/>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350" b="1" i="1" dirty="0">
                <a:latin typeface="Arial" panose="020B0604020202020204" pitchFamily="34" charset="0"/>
                <a:cs typeface="Arial" panose="020B0604020202020204" pitchFamily="34" charset="0"/>
              </a:rPr>
              <a:t>Swagger</a:t>
            </a:r>
          </a:p>
          <a:p>
            <a:pPr>
              <a:buFont typeface="Wingdings" pitchFamily="2" charset="2"/>
              <a:buChar char="§"/>
            </a:pPr>
            <a:endParaRPr lang="en-GB" sz="135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8303186" y="181094"/>
            <a:ext cx="476234" cy="476234"/>
          </a:xfrm>
          <a:prstGeom prst="rect">
            <a:avLst/>
          </a:prstGeom>
        </p:spPr>
      </p:pic>
      <p:sp>
        <p:nvSpPr>
          <p:cNvPr id="13" name="Cloud Callout 12">
            <a:extLst>
              <a:ext uri="{FF2B5EF4-FFF2-40B4-BE49-F238E27FC236}">
                <a16:creationId xmlns:a16="http://schemas.microsoft.com/office/drawing/2014/main" id="{1BD75FF9-2019-3146-9C78-30D273CCC80F}"/>
              </a:ext>
            </a:extLst>
          </p:cNvPr>
          <p:cNvSpPr/>
          <p:nvPr/>
        </p:nvSpPr>
        <p:spPr>
          <a:xfrm>
            <a:off x="5913481" y="2337724"/>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4" name="Cloud Callout 13">
            <a:extLst>
              <a:ext uri="{FF2B5EF4-FFF2-40B4-BE49-F238E27FC236}">
                <a16:creationId xmlns:a16="http://schemas.microsoft.com/office/drawing/2014/main" id="{7521670D-C196-F749-B135-1BC23AD4DA90}"/>
              </a:ext>
            </a:extLst>
          </p:cNvPr>
          <p:cNvSpPr/>
          <p:nvPr/>
        </p:nvSpPr>
        <p:spPr>
          <a:xfrm>
            <a:off x="6006506" y="793842"/>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302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Given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and using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Generator</a:t>
            </a:r>
            <a:r>
              <a:rPr lang="en-GB" sz="1400" dirty="0">
                <a:latin typeface="Arial" panose="020B0604020202020204" pitchFamily="34" charset="0"/>
                <a:cs typeface="Arial" panose="020B0604020202020204" pitchFamily="34" charset="0"/>
              </a:rPr>
              <a:t> you can generate</a:t>
            </a:r>
            <a:r>
              <a:rPr lang="bg-BG" sz="1400" dirty="0">
                <a:latin typeface="Arial" panose="020B0604020202020204" pitchFamily="34" charset="0"/>
                <a:cs typeface="Arial" panose="020B0604020202020204" pitchFamily="34" charset="0"/>
              </a:rPr>
              <a:t>:</a:t>
            </a:r>
          </a:p>
          <a:p>
            <a:pPr marL="0" indent="0">
              <a:buNone/>
            </a:pPr>
            <a:endParaRPr lang="bg-BG"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API client libraries.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Server stubs.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Documentation.</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3"/>
          <a:stretch>
            <a:fillRect/>
          </a:stretch>
        </p:blipFill>
        <p:spPr>
          <a:xfrm>
            <a:off x="2625383" y="1066465"/>
            <a:ext cx="6298330" cy="3458852"/>
          </a:xfrm>
          <a:prstGeom prst="rect">
            <a:avLst/>
          </a:prstGeom>
        </p:spPr>
      </p:pic>
      <p:sp>
        <p:nvSpPr>
          <p:cNvPr id="8" name="Rectangle 7">
            <a:extLst>
              <a:ext uri="{FF2B5EF4-FFF2-40B4-BE49-F238E27FC236}">
                <a16:creationId xmlns:a16="http://schemas.microsoft.com/office/drawing/2014/main" id="{951EB568-D3D1-914E-BDD2-2C7A595E44BA}"/>
              </a:ext>
            </a:extLst>
          </p:cNvPr>
          <p:cNvSpPr/>
          <p:nvPr/>
        </p:nvSpPr>
        <p:spPr>
          <a:xfrm>
            <a:off x="8259224" y="178254"/>
            <a:ext cx="502718" cy="521965"/>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038" y="224734"/>
            <a:ext cx="420523" cy="420523"/>
          </a:xfrm>
          <a:prstGeom prst="rect">
            <a:avLst/>
          </a:prstGeom>
        </p:spPr>
      </p:pic>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Atlassian – Request Validator</a:t>
            </a:r>
          </a:p>
          <a:p>
            <a:pPr>
              <a:buFont typeface="Wingdings" pitchFamily="2" charset="2"/>
              <a:buChar char="§"/>
            </a:pPr>
            <a:r>
              <a:rPr lang="en-GB" sz="1400" dirty="0">
                <a:latin typeface="Arial" panose="020B0604020202020204" pitchFamily="34" charset="0"/>
                <a:cs typeface="Arial" panose="020B0604020202020204" pitchFamily="34" charset="0"/>
              </a:rPr>
              <a:t>A Java library for validating HTTP request/responses against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specification.</a:t>
            </a:r>
          </a:p>
          <a:p>
            <a:endParaRPr lang="en-GB" sz="1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Swagger Request Validator - REST Assured module</a:t>
            </a:r>
          </a:p>
          <a:p>
            <a:pPr>
              <a:buFont typeface="Wingdings" pitchFamily="2" charset="2"/>
              <a:buChar char="§"/>
            </a:pPr>
            <a:r>
              <a:rPr lang="en-GB" sz="14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51CF0D4-0CD4-EE4A-8D1A-5F27B242C6D1}"/>
              </a:ext>
            </a:extLst>
          </p:cNvPr>
          <p:cNvPicPr>
            <a:picLocks noChangeAspect="1"/>
          </p:cNvPicPr>
          <p:nvPr/>
        </p:nvPicPr>
        <p:blipFill>
          <a:blip r:embed="rId3"/>
          <a:stretch>
            <a:fillRect/>
          </a:stretch>
        </p:blipFill>
        <p:spPr>
          <a:xfrm>
            <a:off x="6623180" y="-288758"/>
            <a:ext cx="2702159" cy="1418634"/>
          </a:xfrm>
          <a:prstGeom prst="rect">
            <a:avLst/>
          </a:prstGeom>
        </p:spPr>
      </p:pic>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Here are a couple of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validators for </a:t>
            </a:r>
            <a:r>
              <a:rPr lang="en-GB" sz="1400" dirty="0" err="1">
                <a:latin typeface="Arial" panose="020B0604020202020204" pitchFamily="34" charset="0"/>
                <a:cs typeface="Arial" panose="020B0604020202020204" pitchFamily="34" charset="0"/>
              </a:rPr>
              <a:t>ExpressJS</a:t>
            </a:r>
            <a:r>
              <a:rPr lang="en-GB" sz="1400" dirty="0">
                <a:latin typeface="Arial" panose="020B0604020202020204" pitchFamily="34" charset="0"/>
                <a:cs typeface="Arial" panose="020B0604020202020204" pitchFamily="34" charset="0"/>
              </a:rPr>
              <a:t> that automatically validate API requests and responses based on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a:t>
            </a:r>
            <a:endParaRPr lang="bg-BG"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a:t>
            </a:r>
            <a:r>
              <a:rPr lang="en-GB" sz="1400" dirty="0">
                <a:latin typeface="Arial" panose="020B0604020202020204" pitchFamily="34" charset="0"/>
                <a:cs typeface="Arial" panose="020B0604020202020204" pitchFamily="34" charset="0"/>
                <a:hlinkClick r:id="rId3"/>
              </a:rPr>
              <a:t>https://www.npmjs.com/package/express-openapi-validate</a:t>
            </a:r>
            <a:r>
              <a:rPr lang="en-GB" sz="1400" b="1" i="1" dirty="0">
                <a:latin typeface="Arial" panose="020B0604020202020204" pitchFamily="34" charset="0"/>
                <a:cs typeface="Arial" panose="020B0604020202020204" pitchFamily="34" charset="0"/>
              </a:rPr>
              <a:t>)</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-validator (</a:t>
            </a:r>
            <a:r>
              <a:rPr lang="en-GB" sz="1400" dirty="0">
                <a:latin typeface="Arial" panose="020B0604020202020204" pitchFamily="34" charset="0"/>
                <a:cs typeface="Arial" panose="020B0604020202020204" pitchFamily="34" charset="0"/>
                <a:hlinkClick r:id="rId4"/>
              </a:rPr>
              <a:t>https://www.npmjs.com/package/express-openapi-validator</a:t>
            </a:r>
            <a:r>
              <a:rPr lang="en-GB" sz="1400" b="1" i="1" dirty="0">
                <a:latin typeface="Arial" panose="020B0604020202020204" pitchFamily="34" charset="0"/>
                <a:cs typeface="Arial" panose="020B0604020202020204" pitchFamily="34" charset="0"/>
              </a:rPr>
              <a:t>)</a:t>
            </a:r>
            <a:endParaRPr lang="bg-BG" sz="1400" b="1" i="1"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7725171" y="243341"/>
            <a:ext cx="1112206" cy="432882"/>
          </a:xfrm>
          <a:prstGeom prst="rect">
            <a:avLst/>
          </a:prstGeom>
        </p:spPr>
      </p:pic>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Java</a:t>
            </a:r>
          </a:p>
          <a:p>
            <a:pPr>
              <a:buFont typeface="Wingdings" pitchFamily="2" charset="2"/>
              <a:buChar char="§"/>
            </a:pP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JavaScript</a:t>
            </a:r>
          </a:p>
          <a:p>
            <a:pPr>
              <a:buFont typeface="Wingdings" pitchFamily="2" charset="2"/>
              <a:buChar char="§"/>
            </a:pPr>
            <a:r>
              <a:rPr lang="en-GB" sz="1400" b="1" i="1" dirty="0">
                <a:latin typeface="Arial" panose="020B0604020202020204" pitchFamily="34" charset="0"/>
                <a:cs typeface="Arial" panose="020B0604020202020204" pitchFamily="34" charset="0"/>
              </a:rPr>
              <a:t>TypeScript</a:t>
            </a:r>
          </a:p>
          <a:p>
            <a:pPr>
              <a:buFont typeface="Wingdings" pitchFamily="2" charset="2"/>
              <a:buChar char="§"/>
            </a:pPr>
            <a:r>
              <a:rPr lang="en-GB" sz="1400" b="1" i="1" dirty="0">
                <a:latin typeface="Arial" panose="020B0604020202020204" pitchFamily="34" charset="0"/>
                <a:cs typeface="Arial" panose="020B0604020202020204" pitchFamily="34" charset="0"/>
              </a:rPr>
              <a:t>Angular</a:t>
            </a:r>
          </a:p>
          <a:p>
            <a:pPr>
              <a:buFont typeface="Wingdings" pitchFamily="2" charset="2"/>
              <a:buChar char="§"/>
            </a:pPr>
            <a:r>
              <a:rPr lang="en-GB" sz="1400" b="1" i="1" dirty="0">
                <a:latin typeface="Arial" panose="020B0604020202020204" pitchFamily="34" charset="0"/>
                <a:cs typeface="Arial" panose="020B0604020202020204" pitchFamily="34" charset="0"/>
              </a:rPr>
              <a:t>MongoDB</a:t>
            </a:r>
          </a:p>
          <a:p>
            <a:pPr>
              <a:buFont typeface="Wingdings" pitchFamily="2" charset="2"/>
              <a:buChar char="§"/>
            </a:pPr>
            <a:r>
              <a:rPr lang="en-GB" sz="14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6860949" y="693744"/>
            <a:ext cx="875178" cy="875178"/>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6880890" y="2008191"/>
            <a:ext cx="675943" cy="675943"/>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258" y="739956"/>
            <a:ext cx="875178" cy="875178"/>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5722" y="1389887"/>
            <a:ext cx="691345" cy="1310516"/>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2580" y="3123406"/>
            <a:ext cx="675942" cy="675942"/>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4318816" y="3300961"/>
            <a:ext cx="1039880" cy="745247"/>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3238709" y="2235371"/>
            <a:ext cx="1399688" cy="377274"/>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4838756" y="-118222"/>
            <a:ext cx="1665277" cy="1665277"/>
          </a:xfrm>
          <a:prstGeom prst="rect">
            <a:avLst/>
          </a:prstGeom>
        </p:spPr>
      </p:pic>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The Wolf /Canis Lupus/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Represents strength, loyalty, family ties, caring and expresses freedom and fortitude.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 Japanese word for wolf, "</a:t>
            </a:r>
            <a:r>
              <a:rPr lang="en-GB" sz="1400" dirty="0" err="1">
                <a:latin typeface="Arial" panose="020B0604020202020204" pitchFamily="34" charset="0"/>
                <a:cs typeface="Arial" panose="020B0604020202020204" pitchFamily="34" charset="0"/>
              </a:rPr>
              <a:t>Ookami</a:t>
            </a:r>
            <a:r>
              <a:rPr lang="en-GB" sz="14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3"/>
          <a:stretch>
            <a:fillRect/>
          </a:stretch>
        </p:blipFill>
        <p:spPr>
          <a:xfrm>
            <a:off x="1178167" y="994896"/>
            <a:ext cx="3382290" cy="2979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picture containing background pattern&#10;&#10;Description automatically generated">
            <a:extLst>
              <a:ext uri="{FF2B5EF4-FFF2-40B4-BE49-F238E27FC236}">
                <a16:creationId xmlns:a16="http://schemas.microsoft.com/office/drawing/2014/main" id="{9B02071A-BEC7-6649-84C2-EECD4C3A8559}"/>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0085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08</a:t>
            </a:r>
          </a:p>
        </p:txBody>
      </p:sp>
    </p:spTree>
    <p:extLst>
      <p:ext uri="{BB962C8B-B14F-4D97-AF65-F5344CB8AC3E}">
        <p14:creationId xmlns:p14="http://schemas.microsoft.com/office/powerpoint/2010/main" val="10226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F8892C-A70D-B445-B7DE-27A9E54AAB97}"/>
              </a:ext>
            </a:extLst>
          </p:cNvPr>
          <p:cNvSpPr txBox="1"/>
          <p:nvPr/>
        </p:nvSpPr>
        <p:spPr>
          <a:xfrm rot="20642899">
            <a:off x="3375892" y="256014"/>
            <a:ext cx="2690594" cy="854080"/>
          </a:xfrm>
          <a:prstGeom prst="rect">
            <a:avLst/>
          </a:prstGeom>
          <a:noFill/>
        </p:spPr>
        <p:txBody>
          <a:bodyPr wrap="square" rtlCol="0">
            <a:spAutoFit/>
          </a:bodyPr>
          <a:lstStyle/>
          <a:p>
            <a:pPr algn="ctr"/>
            <a:r>
              <a:rPr lang="en-GB" sz="4950" b="1" dirty="0"/>
              <a:t>{DEMO}</a:t>
            </a: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6" name="Textplatzhalter 8">
            <a:extLst>
              <a:ext uri="{FF2B5EF4-FFF2-40B4-BE49-F238E27FC236}">
                <a16:creationId xmlns:a16="http://schemas.microsoft.com/office/drawing/2014/main" id="{FED4E976-D9D3-304D-B801-7B29B24BEB13}"/>
              </a:ext>
            </a:extLst>
          </p:cNvPr>
          <p:cNvSpPr txBox="1">
            <a:spLocks/>
          </p:cNvSpPr>
          <p:nvPr/>
        </p:nvSpPr>
        <p:spPr bwMode="gray">
          <a:xfrm>
            <a:off x="1819174" y="1463374"/>
            <a:ext cx="5804033"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Arial" panose="020B0604020202020204" pitchFamily="34" charset="0"/>
                <a:cs typeface="Arial" panose="020B0604020202020204" pitchFamily="34" charset="0"/>
              </a:rPr>
              <a:t>Demo videos links:</a:t>
            </a:r>
          </a:p>
          <a:p>
            <a:pPr>
              <a:buFont typeface="Wingdings" pitchFamily="2" charset="2"/>
              <a:buChar char="§"/>
            </a:pPr>
            <a:r>
              <a:rPr lang="en-GB" sz="1400" b="1" i="1" dirty="0">
                <a:latin typeface="Arial" panose="020B0604020202020204" pitchFamily="34" charset="0"/>
                <a:cs typeface="Arial" panose="020B0604020202020204" pitchFamily="34" charset="0"/>
              </a:rPr>
              <a:t>Part 1:</a:t>
            </a:r>
          </a:p>
          <a:p>
            <a:pPr marL="0" indent="0">
              <a:buNone/>
            </a:pPr>
            <a:r>
              <a:rPr lang="en-GB" sz="14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https://www.youtube.com/watch?v=KGgqdpDWh0I</a:t>
            </a:r>
            <a:endParaRPr lang="en-GB" sz="1400"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https://youtu.be/</a:t>
            </a:r>
            <a:r>
              <a:rPr lang="en-GB" sz="1400" dirty="0">
                <a:solidFill>
                  <a:srgbClr val="FFFF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KGgqdpDWh0I</a:t>
            </a:r>
            <a:endParaRPr lang="en-GB" sz="1400" dirty="0">
              <a:solidFill>
                <a:srgbClr val="FFFF00"/>
              </a:solidFill>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Part 2:</a:t>
            </a:r>
          </a:p>
          <a:p>
            <a:pPr marL="0" indent="0">
              <a:buNone/>
            </a:pPr>
            <a:r>
              <a:rPr lang="en-GB" sz="14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https://www.youtube.com/watch?v=0AvPftcZvWY</a:t>
            </a:r>
            <a:endParaRPr lang="en-GB" sz="1400"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https://youtu.be/</a:t>
            </a:r>
            <a:r>
              <a:rPr lang="en-GB" sz="1400" dirty="0">
                <a:solidFill>
                  <a:srgbClr val="FFFF0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0AvPftcZvWY</a:t>
            </a:r>
            <a:endParaRPr lang="en-GB" sz="1400" dirty="0">
              <a:solidFill>
                <a:srgbClr val="FFFF00"/>
              </a:solidFill>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pic>
        <p:nvPicPr>
          <p:cNvPr id="8" name="Picture 7" descr="Qr code&#10;&#10;Description automatically generated">
            <a:extLst>
              <a:ext uri="{FF2B5EF4-FFF2-40B4-BE49-F238E27FC236}">
                <a16:creationId xmlns:a16="http://schemas.microsoft.com/office/drawing/2014/main" id="{ACB22029-1ED9-0042-B445-805FBD259054}"/>
              </a:ext>
            </a:extLst>
          </p:cNvPr>
          <p:cNvPicPr>
            <a:picLocks noChangeAspect="1"/>
          </p:cNvPicPr>
          <p:nvPr/>
        </p:nvPicPr>
        <p:blipFill>
          <a:blip r:embed="rId12"/>
          <a:stretch>
            <a:fillRect/>
          </a:stretch>
        </p:blipFill>
        <p:spPr>
          <a:xfrm>
            <a:off x="6579704" y="1129985"/>
            <a:ext cx="1564585" cy="1564585"/>
          </a:xfrm>
          <a:prstGeom prst="rect">
            <a:avLst/>
          </a:prstGeom>
        </p:spPr>
      </p:pic>
      <p:pic>
        <p:nvPicPr>
          <p:cNvPr id="11" name="Picture 10" descr="Qr code&#10;&#10;Description automatically generated">
            <a:extLst>
              <a:ext uri="{FF2B5EF4-FFF2-40B4-BE49-F238E27FC236}">
                <a16:creationId xmlns:a16="http://schemas.microsoft.com/office/drawing/2014/main" id="{CAB5B956-18AB-2D40-B91F-5551F353E459}"/>
              </a:ext>
            </a:extLst>
          </p:cNvPr>
          <p:cNvPicPr>
            <a:picLocks noChangeAspect="1"/>
          </p:cNvPicPr>
          <p:nvPr/>
        </p:nvPicPr>
        <p:blipFill>
          <a:blip r:embed="rId13"/>
          <a:stretch>
            <a:fillRect/>
          </a:stretch>
        </p:blipFill>
        <p:spPr>
          <a:xfrm>
            <a:off x="6579704" y="3095510"/>
            <a:ext cx="1564585" cy="1564585"/>
          </a:xfrm>
          <a:prstGeom prst="rect">
            <a:avLst/>
          </a:prstGeom>
        </p:spPr>
      </p:pic>
    </p:spTree>
    <p:extLst>
      <p:ext uri="{BB962C8B-B14F-4D97-AF65-F5344CB8AC3E}">
        <p14:creationId xmlns:p14="http://schemas.microsoft.com/office/powerpoint/2010/main" val="1167564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I would like to leave you with some lyrics from the song “</a:t>
            </a:r>
            <a:r>
              <a:rPr lang="en-GB" sz="1400" b="1" i="1" dirty="0">
                <a:latin typeface="Arial" panose="020B0604020202020204" pitchFamily="34" charset="0"/>
                <a:cs typeface="Arial" panose="020B0604020202020204" pitchFamily="34" charset="0"/>
              </a:rPr>
              <a:t>Everything Counts</a:t>
            </a:r>
            <a:r>
              <a:rPr lang="en-GB" sz="1400" dirty="0">
                <a:latin typeface="Arial" panose="020B0604020202020204" pitchFamily="34" charset="0"/>
                <a:cs typeface="Arial" panose="020B0604020202020204" pitchFamily="34" charset="0"/>
              </a:rPr>
              <a:t>“ by </a:t>
            </a:r>
            <a:r>
              <a:rPr lang="en-GB" sz="1400" b="1" i="1" dirty="0">
                <a:latin typeface="Arial" panose="020B0604020202020204" pitchFamily="34" charset="0"/>
                <a:cs typeface="Arial" panose="020B0604020202020204" pitchFamily="34" charset="0"/>
              </a:rPr>
              <a:t>Depeche Mode</a:t>
            </a: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"The handshake seals the </a:t>
            </a:r>
            <a:r>
              <a:rPr lang="en-GB" sz="1400" b="1" i="1" dirty="0">
                <a:latin typeface="Arial" panose="020B0604020202020204" pitchFamily="34" charset="0"/>
                <a:cs typeface="Arial" panose="020B0604020202020204" pitchFamily="34" charset="0"/>
              </a:rPr>
              <a:t>contract</a:t>
            </a:r>
          </a:p>
          <a:p>
            <a:pPr marL="0" indent="0" algn="ctr">
              <a:buNone/>
            </a:pPr>
            <a:r>
              <a:rPr lang="en-GB" sz="1400" dirty="0">
                <a:latin typeface="Arial" panose="020B0604020202020204" pitchFamily="34" charset="0"/>
                <a:cs typeface="Arial" panose="020B0604020202020204" pitchFamily="34" charset="0"/>
              </a:rPr>
              <a:t>From the </a:t>
            </a:r>
            <a:r>
              <a:rPr lang="en-GB" sz="1400" b="1" i="1" dirty="0">
                <a:latin typeface="Arial" panose="020B0604020202020204" pitchFamily="34" charset="0"/>
                <a:cs typeface="Arial" panose="020B0604020202020204" pitchFamily="34" charset="0"/>
              </a:rPr>
              <a:t>contract</a:t>
            </a:r>
            <a:r>
              <a:rPr lang="en-GB" sz="1400" dirty="0">
                <a:latin typeface="Arial" panose="020B0604020202020204" pitchFamily="34" charset="0"/>
                <a:cs typeface="Arial" panose="020B0604020202020204" pitchFamily="34" charset="0"/>
              </a:rPr>
              <a:t> there’s no turning back</a:t>
            </a:r>
          </a:p>
          <a:p>
            <a:pPr marL="0" indent="0" algn="ctr">
              <a:buNone/>
            </a:pPr>
            <a:r>
              <a:rPr lang="en-GB" sz="1400" dirty="0">
                <a:latin typeface="Arial" panose="020B0604020202020204" pitchFamily="34" charset="0"/>
                <a:cs typeface="Arial" panose="020B0604020202020204" pitchFamily="34" charset="0"/>
              </a:rPr>
              <a:t>...</a:t>
            </a:r>
          </a:p>
          <a:p>
            <a:pPr marL="0" indent="0" algn="ctr">
              <a:buNone/>
            </a:pPr>
            <a:r>
              <a:rPr lang="en-GB" sz="1400" dirty="0">
                <a:latin typeface="Arial" panose="020B0604020202020204" pitchFamily="34" charset="0"/>
                <a:cs typeface="Arial" panose="020B0604020202020204" pitchFamily="34" charset="0"/>
              </a:rPr>
              <a:t>The holiday was fun-packed</a:t>
            </a:r>
          </a:p>
          <a:p>
            <a:pPr marL="0" indent="0" algn="ctr">
              <a:buNone/>
            </a:pPr>
            <a:r>
              <a:rPr lang="en-GB" sz="1400" b="1" i="1" dirty="0">
                <a:latin typeface="Arial" panose="020B0604020202020204" pitchFamily="34" charset="0"/>
                <a:cs typeface="Arial" panose="020B0604020202020204" pitchFamily="34" charset="0"/>
              </a:rPr>
              <a:t>The contract, still intact</a:t>
            </a: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rPr>
              <a:t>References:</a:t>
            </a:r>
          </a:p>
          <a:p>
            <a:pPr marL="0" indent="0">
              <a:spcBef>
                <a:spcPts val="0"/>
              </a:spcBef>
              <a:buNone/>
            </a:pPr>
            <a:r>
              <a:rPr lang="en-GB" sz="1400" dirty="0">
                <a:latin typeface="Arial" panose="020B0604020202020204" pitchFamily="34" charset="0"/>
                <a:cs typeface="Arial" panose="020B0604020202020204" pitchFamily="34" charset="0"/>
                <a:hlinkClick r:id="rId3"/>
              </a:rPr>
              <a:t>https://www.depechemode.de/lyrics/everything-counts-2/</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4"/>
              </a:rPr>
              <a:t>https://www.youtube.com/watch?v=1t-gK-9EIq4</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5"/>
              </a:rPr>
              <a:t>https://en.wikipedia.org/wiki/Everything_Counts</a:t>
            </a:r>
            <a:endParaRPr lang="en-GB"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6"/>
          <a:stretch>
            <a:fillRect/>
          </a:stretch>
        </p:blipFill>
        <p:spPr>
          <a:xfrm>
            <a:off x="807365" y="1847361"/>
            <a:ext cx="1556438" cy="6704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7"/>
          <a:stretch>
            <a:fillRect/>
          </a:stretch>
        </p:blipFill>
        <p:spPr>
          <a:xfrm>
            <a:off x="5915927" y="3575168"/>
            <a:ext cx="1738638" cy="1229038"/>
          </a:xfrm>
          <a:prstGeom prst="rect">
            <a:avLst/>
          </a:prstGeom>
        </p:spPr>
      </p:pic>
      <p:pic>
        <p:nvPicPr>
          <p:cNvPr id="17" name="Picture 16">
            <a:extLst>
              <a:ext uri="{FF2B5EF4-FFF2-40B4-BE49-F238E27FC236}">
                <a16:creationId xmlns:a16="http://schemas.microsoft.com/office/drawing/2014/main" id="{422E9AF4-ED2E-154E-A790-EB9A623A3366}"/>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8" name="Graphic 17" descr="Checkbox Crossed with solid fill">
            <a:extLst>
              <a:ext uri="{FF2B5EF4-FFF2-40B4-BE49-F238E27FC236}">
                <a16:creationId xmlns:a16="http://schemas.microsoft.com/office/drawing/2014/main" id="{030ACDA6-35CC-3942-8B03-37A393FC51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0015" y="355972"/>
            <a:ext cx="373073" cy="373073"/>
          </a:xfrm>
          <a:prstGeom prst="rect">
            <a:avLst/>
          </a:prstGeom>
        </p:spPr>
      </p:pic>
      <p:pic>
        <p:nvPicPr>
          <p:cNvPr id="19" name="Graphic 18" descr="Checkbox Ticked with solid fill">
            <a:extLst>
              <a:ext uri="{FF2B5EF4-FFF2-40B4-BE49-F238E27FC236}">
                <a16:creationId xmlns:a16="http://schemas.microsoft.com/office/drawing/2014/main" id="{6AC2348F-0C6F-7F4B-B9FE-FF0B8100F6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198792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10</a:t>
            </a:r>
          </a:p>
        </p:txBody>
      </p:sp>
    </p:spTree>
    <p:extLst>
      <p:ext uri="{BB962C8B-B14F-4D97-AF65-F5344CB8AC3E}">
        <p14:creationId xmlns:p14="http://schemas.microsoft.com/office/powerpoint/2010/main" val="1801641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07123" y="1078236"/>
            <a:ext cx="8711224" cy="3687116"/>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https://swagger.io/</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https://swagger.io/specification/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https://swagger.io/docs/specification/about/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https://openapi-generator.tech/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https://docs.pact.io/faq/convinceme/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https://link.springer.com/chapter/10.1007/978-3-540-71289-3_2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https://xkcd.com/1172/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https://openclipart.org/detail/193532/contract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https://apievangelist.com/2019/07/15/what-is-an-api-contract/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https://www.depechemode.de/lyrics/everything-counts-2/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https://www.youtube.com/watch?v=1t-gK-9EIq4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https://en.wikipedia.org/wiki/Everything_Counts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https://www.npmjs.com/package/express-openapi-validate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https://www.npmjs.com/package/express-openapi-validator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https://de.wikipedia.org/wiki/Datei:Java-Logo.svg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https://commons.wikimedia.org/wiki/File:JavaScript-logo.png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https://spring.io/trademarks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https://angular.io/presskit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https://twitter.com/SmartBear/status/914901646848679937</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https://openclipart.org/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http://clipart-library.com/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https://en.wikipedia.org/wiki/Schwarz_Gruppe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https://www.bbc.com/</a:t>
            </a: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https://en.wikipedia.org/wiki/BBC</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3"/>
              </a:rPr>
              <a:t>https://www.twilio.com/company/brand</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4"/>
              </a:rPr>
              <a:t>http://clipart-library.com/clipart/377169.htm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5"/>
              </a:rPr>
              <a:t>https://www.docker.com/company/newsroom/media-resources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6"/>
              </a:rPr>
              <a:t>https://www.mongodb.com/brand-resources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7"/>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8"/>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9"/>
              </a:rPr>
              <a:t>https://openclipart.org/detail/237988/file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0"/>
              </a:rPr>
              <a:t>https://openclipart.org/detail/188833/document-pictogram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1"/>
              </a:rPr>
              <a:t>https://openclipart.org/detail/320714/man-in-business-suit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2"/>
              </a:rPr>
              <a:t>https://pixabay.com/illustrations/group-discussion-human-personal-1962592/</a:t>
            </a:r>
            <a:endParaRPr lang="en-GB" sz="800" dirty="0">
              <a:latin typeface="Arial" panose="020B0604020202020204" pitchFamily="34" charset="0"/>
              <a:cs typeface="Arial" panose="020B0604020202020204" pitchFamily="34" charset="0"/>
            </a:endParaRPr>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54"/>
          <a:stretch>
            <a:fillRect/>
          </a:stretch>
        </p:blipFill>
        <p:spPr>
          <a:xfrm>
            <a:off x="8136273" y="148449"/>
            <a:ext cx="542389" cy="732958"/>
          </a:xfrm>
          <a:prstGeom prst="rect">
            <a:avLst/>
          </a:prstGeom>
        </p:spPr>
      </p:pic>
    </p:spTree>
    <p:extLst>
      <p:ext uri="{BB962C8B-B14F-4D97-AF65-F5344CB8AC3E}">
        <p14:creationId xmlns:p14="http://schemas.microsoft.com/office/powerpoint/2010/main" val="1457694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07123" y="1125213"/>
            <a:ext cx="8711224" cy="3613605"/>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https://openapi-generator.tech/img/mono-logo.svg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http://clipart-library.com/clipart/lego-clipart-57.htm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https://openclipart.org/detail/237996/package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https://openclipart.org/detail/188650/search-ideogram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https://openclipart.org/detail/190964/design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https://openclipart.org/detail/250266/cruz</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https://openclipart.org/detail/194308/dev-minus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https://openclipart.org/detail/215760/simple-gear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https://openclipart.org/detail/305632/beer-and-barley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http://www.wolfmatters.org/wolf-facts.html</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https://www.treehugger.com/wolf-facts-5120321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https://onekindplanet.org/animal/wolf-grey/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https://www.factretriever.com/wolves-facts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https://facts.net/nature/animals/wolf-facts/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https://openclipart.org/detail/276597/brain-profile-line-art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https://openclipart.org/detail/124147/wolf-3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https://openclipart.org/detail/26795/siamese-cat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https://www.oreilly.com/library/view/head-first-design/0596007124/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https://en.wikipedia.org/wiki/API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https://www.mulesoft.com/resources/api/what-is-an-api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https://blog.axway.com/amplify-products/api-management/what-is-an-api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https://openclipart.org/detail/13273/server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https://openclipart.org/detail/318251/multiple-screens</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2"/>
              </a:rPr>
              <a:t>https://media-exp1.licdn.com/dms/image/C4D22AQG_QxsuoBiHuQ/feedshare-shrink_800/0/1636456936477?e=1639612800&amp;v=beta&amp;t=EKHU4qisLTVnkM94SnZBp8SJLXAcjmAG04SInP_2VqY</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3"/>
              </a:rPr>
              <a:t>https://twitter.com/tompahoward/status/1458618578500874242/photo/1</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4"/>
              </a:rPr>
              <a:t>https://stackoverflow.com/questions/63834848/how-to-document-graphql-with-swagger-openapi</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5"/>
              </a:rPr>
              <a:t>https://github.com/graphql/graphql-playground</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6"/>
              </a:rPr>
              <a:t>https://github.com/IBM/openapi-to-graphql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7"/>
              </a:rPr>
              <a:t>https://github.com/yarax/swagger-to-graphql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8"/>
              </a:rPr>
              <a:t>https://loopback.io/openapi-to-graphql.html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9"/>
              </a:rPr>
              <a:t>https://en.wikipedia.org/wiki/GraphQL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0"/>
              </a:rPr>
              <a:t>https://www.akana.com/blog/api-first</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1"/>
              </a:rPr>
              <a:t>https://auth0.com/blog/the-business-value-of-api-first-design/</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2"/>
              </a:rPr>
              <a:t>https://stoplight.io/case-studies/wefox/</a:t>
            </a: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p:txBody>
      </p:sp>
      <p:pic>
        <p:nvPicPr>
          <p:cNvPr id="14" name="Picture 13" descr="Shape&#10;&#10;Description automatically generated with low confidence">
            <a:extLst>
              <a:ext uri="{FF2B5EF4-FFF2-40B4-BE49-F238E27FC236}">
                <a16:creationId xmlns:a16="http://schemas.microsoft.com/office/drawing/2014/main" id="{B75638DD-8517-A644-B429-E15D01BE369A}"/>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3D5192B-D058-8D41-A81F-08832D75CC4A}"/>
              </a:ext>
            </a:extLst>
          </p:cNvPr>
          <p:cNvPicPr>
            <a:picLocks noChangeAspect="1"/>
          </p:cNvPicPr>
          <p:nvPr/>
        </p:nvPicPr>
        <p:blipFill>
          <a:blip r:embed="rId54"/>
          <a:stretch>
            <a:fillRect/>
          </a:stretch>
        </p:blipFill>
        <p:spPr>
          <a:xfrm>
            <a:off x="8136273" y="148449"/>
            <a:ext cx="542389" cy="732958"/>
          </a:xfrm>
          <a:prstGeom prst="rect">
            <a:avLst/>
          </a:prstGeom>
        </p:spPr>
      </p:pic>
    </p:spTree>
    <p:extLst>
      <p:ext uri="{BB962C8B-B14F-4D97-AF65-F5344CB8AC3E}">
        <p14:creationId xmlns:p14="http://schemas.microsoft.com/office/powerpoint/2010/main" val="402190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2093702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Icebreaker question</a:t>
            </a:r>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Can you use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for </a:t>
            </a:r>
            <a:r>
              <a:rPr lang="en-GB" sz="1400" b="1" i="1" dirty="0" err="1">
                <a:latin typeface="Arial" panose="020B0604020202020204" pitchFamily="34" charset="0"/>
                <a:cs typeface="Arial" panose="020B0604020202020204" pitchFamily="34" charset="0"/>
              </a:rPr>
              <a:t>GraphQL</a:t>
            </a:r>
            <a:r>
              <a:rPr lang="en-GB" sz="1400" b="1" i="1" dirty="0">
                <a:latin typeface="Arial" panose="020B0604020202020204" pitchFamily="34" charset="0"/>
                <a:cs typeface="Arial" panose="020B0604020202020204" pitchFamily="34" charset="0"/>
              </a:rPr>
              <a:t>?</a:t>
            </a:r>
          </a:p>
          <a:p>
            <a:pPr>
              <a:buFont typeface="Wingdings" pitchFamily="2" charset="2"/>
              <a:buChar char="§"/>
            </a:pPr>
            <a:endParaRPr lang="en-GB" sz="1400" b="1" i="1" dirty="0">
              <a:latin typeface="Arial" panose="020B0604020202020204" pitchFamily="34" charset="0"/>
              <a:cs typeface="Arial" panose="020B0604020202020204" pitchFamily="34" charset="0"/>
            </a:endParaRPr>
          </a:p>
        </p:txBody>
      </p:sp>
      <p:pic>
        <p:nvPicPr>
          <p:cNvPr id="9" name="Picture 8" descr="Shape&#10;&#10;Description automatically generated with low confidence">
            <a:extLst>
              <a:ext uri="{FF2B5EF4-FFF2-40B4-BE49-F238E27FC236}">
                <a16:creationId xmlns:a16="http://schemas.microsoft.com/office/drawing/2014/main" id="{103CC824-50AE-534B-BE07-691EBB7C4377}"/>
              </a:ext>
            </a:extLst>
          </p:cNvPr>
          <p:cNvPicPr>
            <a:picLocks noChangeAspect="1"/>
          </p:cNvPicPr>
          <p:nvPr/>
        </p:nvPicPr>
        <p:blipFill>
          <a:blip r:embed="rId3"/>
          <a:stretch>
            <a:fillRect/>
          </a:stretch>
        </p:blipFill>
        <p:spPr>
          <a:xfrm>
            <a:off x="8177594" y="174344"/>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168027B3-1DD9-B143-BB06-36083F9AB1AF}"/>
              </a:ext>
            </a:extLst>
          </p:cNvPr>
          <p:cNvPicPr>
            <a:picLocks noChangeAspect="1"/>
          </p:cNvPicPr>
          <p:nvPr/>
        </p:nvPicPr>
        <p:blipFill>
          <a:blip r:embed="rId4"/>
          <a:stretch>
            <a:fillRect/>
          </a:stretch>
        </p:blipFill>
        <p:spPr>
          <a:xfrm>
            <a:off x="1565532" y="1385193"/>
            <a:ext cx="1864645" cy="3553239"/>
          </a:xfrm>
          <a:prstGeom prst="rect">
            <a:avLst/>
          </a:prstGeom>
        </p:spPr>
      </p:pic>
      <p:pic>
        <p:nvPicPr>
          <p:cNvPr id="17" name="Picture 16">
            <a:extLst>
              <a:ext uri="{FF2B5EF4-FFF2-40B4-BE49-F238E27FC236}">
                <a16:creationId xmlns:a16="http://schemas.microsoft.com/office/drawing/2014/main" id="{65A10BB8-4F39-CC4A-87DB-6C8842BA1643}"/>
              </a:ext>
            </a:extLst>
          </p:cNvPr>
          <p:cNvPicPr>
            <a:picLocks noChangeAspect="1"/>
          </p:cNvPicPr>
          <p:nvPr/>
        </p:nvPicPr>
        <p:blipFill>
          <a:blip r:embed="rId5"/>
          <a:stretch>
            <a:fillRect/>
          </a:stretch>
        </p:blipFill>
        <p:spPr>
          <a:xfrm>
            <a:off x="4305296" y="1016269"/>
            <a:ext cx="769733" cy="762920"/>
          </a:xfrm>
          <a:prstGeom prst="rect">
            <a:avLst/>
          </a:prstGeom>
        </p:spPr>
      </p:pic>
      <p:pic>
        <p:nvPicPr>
          <p:cNvPr id="12" name="Graphic 11">
            <a:extLst>
              <a:ext uri="{FF2B5EF4-FFF2-40B4-BE49-F238E27FC236}">
                <a16:creationId xmlns:a16="http://schemas.microsoft.com/office/drawing/2014/main" id="{74E0440C-BC99-E649-A3D2-E9A29A72AD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3831" y="1001074"/>
            <a:ext cx="925167" cy="925167"/>
          </a:xfrm>
          <a:prstGeom prst="rect">
            <a:avLst/>
          </a:prstGeom>
        </p:spPr>
      </p:pic>
      <p:sp>
        <p:nvSpPr>
          <p:cNvPr id="18" name="Right Arrow 17">
            <a:extLst>
              <a:ext uri="{FF2B5EF4-FFF2-40B4-BE49-F238E27FC236}">
                <a16:creationId xmlns:a16="http://schemas.microsoft.com/office/drawing/2014/main" id="{6DA317E9-6F61-1341-98DF-8220BC4755F7}"/>
              </a:ext>
            </a:extLst>
          </p:cNvPr>
          <p:cNvSpPr/>
          <p:nvPr/>
        </p:nvSpPr>
        <p:spPr>
          <a:xfrm>
            <a:off x="5391356" y="1347935"/>
            <a:ext cx="606148" cy="268830"/>
          </a:xfrm>
          <a:prstGeom prst="rightArrow">
            <a:avLst>
              <a:gd name="adj1" fmla="val 50000"/>
              <a:gd name="adj2" fmla="val 10237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Textplatzhalter 8">
            <a:extLst>
              <a:ext uri="{FF2B5EF4-FFF2-40B4-BE49-F238E27FC236}">
                <a16:creationId xmlns:a16="http://schemas.microsoft.com/office/drawing/2014/main" id="{D3DAF920-2EC1-3343-9206-5106817881E3}"/>
              </a:ext>
            </a:extLst>
          </p:cNvPr>
          <p:cNvSpPr txBox="1">
            <a:spLocks/>
          </p:cNvSpPr>
          <p:nvPr/>
        </p:nvSpPr>
        <p:spPr bwMode="gray">
          <a:xfrm>
            <a:off x="4305296" y="2182560"/>
            <a:ext cx="4242356" cy="2806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Tools for translation:</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8"/>
              </a:rPr>
              <a:t>https://github.com/graphql/graphql-playground</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9"/>
              </a:rPr>
              <a:t>https://github.com/IBM/openapi-to-graphql</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10"/>
              </a:rPr>
              <a:t>https://github.com/yarax/swagger-to-graphql</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11"/>
              </a:rPr>
              <a:t>https://loopback.io/openapi-to-graphql.html</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20" name="Textplatzhalter 8">
            <a:extLst>
              <a:ext uri="{FF2B5EF4-FFF2-40B4-BE49-F238E27FC236}">
                <a16:creationId xmlns:a16="http://schemas.microsoft.com/office/drawing/2014/main" id="{3657E8B9-B1F8-CF4F-AEFF-1A6E6EE11E55}"/>
              </a:ext>
            </a:extLst>
          </p:cNvPr>
          <p:cNvSpPr txBox="1">
            <a:spLocks/>
          </p:cNvSpPr>
          <p:nvPr/>
        </p:nvSpPr>
        <p:spPr bwMode="gray">
          <a:xfrm>
            <a:off x="553795" y="1378908"/>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No.</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47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300" fill="hold"/>
                                        <p:tgtEl>
                                          <p:spTgt spid="20"/>
                                        </p:tgtEl>
                                        <p:attrNameLst>
                                          <p:attrName>ppt_x</p:attrName>
                                        </p:attrNameLst>
                                      </p:cBhvr>
                                      <p:tavLst>
                                        <p:tav tm="0">
                                          <p:val>
                                            <p:strVal val="0-#ppt_w/2"/>
                                          </p:val>
                                        </p:tav>
                                        <p:tav tm="100000">
                                          <p:val>
                                            <p:strVal val="#ppt_x"/>
                                          </p:val>
                                        </p:tav>
                                      </p:tavLst>
                                    </p:anim>
                                    <p:anim calcmode="lin" valueType="num">
                                      <p:cBhvr additive="base">
                                        <p:cTn id="14" dur="3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300" fill="hold"/>
                                        <p:tgtEl>
                                          <p:spTgt spid="17"/>
                                        </p:tgtEl>
                                        <p:attrNameLst>
                                          <p:attrName>ppt_x</p:attrName>
                                        </p:attrNameLst>
                                      </p:cBhvr>
                                      <p:tavLst>
                                        <p:tav tm="0">
                                          <p:val>
                                            <p:strVal val="0-#ppt_w/2"/>
                                          </p:val>
                                        </p:tav>
                                        <p:tav tm="100000">
                                          <p:val>
                                            <p:strVal val="#ppt_x"/>
                                          </p:val>
                                        </p:tav>
                                      </p:tavLst>
                                    </p:anim>
                                    <p:anim calcmode="lin" valueType="num">
                                      <p:cBhvr additive="base">
                                        <p:cTn id="26" dur="3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300" fill="hold"/>
                                        <p:tgtEl>
                                          <p:spTgt spid="18"/>
                                        </p:tgtEl>
                                        <p:attrNameLst>
                                          <p:attrName>ppt_x</p:attrName>
                                        </p:attrNameLst>
                                      </p:cBhvr>
                                      <p:tavLst>
                                        <p:tav tm="0">
                                          <p:val>
                                            <p:strVal val="0-#ppt_w/2"/>
                                          </p:val>
                                        </p:tav>
                                        <p:tav tm="100000">
                                          <p:val>
                                            <p:strVal val="#ppt_x"/>
                                          </p:val>
                                        </p:tav>
                                      </p:tavLst>
                                    </p:anim>
                                    <p:anim calcmode="lin" valueType="num">
                                      <p:cBhvr additive="base">
                                        <p:cTn id="32" dur="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300" fill="hold"/>
                                        <p:tgtEl>
                                          <p:spTgt spid="12"/>
                                        </p:tgtEl>
                                        <p:attrNameLst>
                                          <p:attrName>ppt_x</p:attrName>
                                        </p:attrNameLst>
                                      </p:cBhvr>
                                      <p:tavLst>
                                        <p:tav tm="0">
                                          <p:val>
                                            <p:strVal val="0-#ppt_w/2"/>
                                          </p:val>
                                        </p:tav>
                                        <p:tav tm="100000">
                                          <p:val>
                                            <p:strVal val="#ppt_x"/>
                                          </p:val>
                                        </p:tav>
                                      </p:tavLst>
                                    </p:anim>
                                    <p:anim calcmode="lin" valueType="num">
                                      <p:cBhvr additive="base">
                                        <p:cTn id="38" dur="3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300" fill="hold"/>
                                        <p:tgtEl>
                                          <p:spTgt spid="19"/>
                                        </p:tgtEl>
                                        <p:attrNameLst>
                                          <p:attrName>ppt_x</p:attrName>
                                        </p:attrNameLst>
                                      </p:cBhvr>
                                      <p:tavLst>
                                        <p:tav tm="0">
                                          <p:val>
                                            <p:strVal val="0-#ppt_w/2"/>
                                          </p:val>
                                        </p:tav>
                                        <p:tav tm="100000">
                                          <p:val>
                                            <p:strVal val="#ppt_x"/>
                                          </p:val>
                                        </p:tav>
                                      </p:tavLst>
                                    </p:anim>
                                    <p:anim calcmode="lin" valueType="num">
                                      <p:cBhvr additive="base">
                                        <p:cTn id="44" dur="3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4493810" y="287237"/>
            <a:ext cx="2048965" cy="2866342"/>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1785918" y="2273836"/>
            <a:ext cx="1841540" cy="1841540"/>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2525060" y="961043"/>
            <a:ext cx="2347702" cy="1477328"/>
          </a:xfrm>
          <a:prstGeom prst="rect">
            <a:avLst/>
          </a:prstGeom>
          <a:noFill/>
        </p:spPr>
        <p:txBody>
          <a:bodyPr wrap="square" rtlCol="0">
            <a:spAutoFit/>
          </a:bodyPr>
          <a:lstStyle/>
          <a:p>
            <a:r>
              <a:rPr lang="en-GB" sz="4500" b="1" dirty="0">
                <a:latin typeface="Courier" pitchFamily="2" charset="0"/>
              </a:rPr>
              <a:t>I TURN IPA</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3403026" y="2284443"/>
            <a:ext cx="1288937" cy="128893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3317962" y="3416395"/>
            <a:ext cx="788276" cy="788276"/>
          </a:xfrm>
          <a:prstGeom prst="rect">
            <a:avLst/>
          </a:prstGeom>
        </p:spPr>
      </p:pic>
      <p:sp>
        <p:nvSpPr>
          <p:cNvPr id="7" name="TextBox 6">
            <a:extLst>
              <a:ext uri="{FF2B5EF4-FFF2-40B4-BE49-F238E27FC236}">
                <a16:creationId xmlns:a16="http://schemas.microsoft.com/office/drawing/2014/main" id="{E0540374-BF21-964D-AD4C-7F9A28973E53}"/>
              </a:ext>
            </a:extLst>
          </p:cNvPr>
          <p:cNvSpPr txBox="1"/>
          <p:nvPr/>
        </p:nvSpPr>
        <p:spPr bwMode="gray">
          <a:xfrm>
            <a:off x="8671701" y="737139"/>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3" name="TextBox 2">
            <a:extLst>
              <a:ext uri="{FF2B5EF4-FFF2-40B4-BE49-F238E27FC236}">
                <a16:creationId xmlns:a16="http://schemas.microsoft.com/office/drawing/2014/main" id="{C8E5BBEA-7287-9746-83DB-507017E4646F}"/>
              </a:ext>
            </a:extLst>
          </p:cNvPr>
          <p:cNvSpPr txBox="1"/>
          <p:nvPr/>
        </p:nvSpPr>
        <p:spPr bwMode="gray">
          <a:xfrm>
            <a:off x="2752170" y="489849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4" name="TextBox 3">
            <a:extLst>
              <a:ext uri="{FF2B5EF4-FFF2-40B4-BE49-F238E27FC236}">
                <a16:creationId xmlns:a16="http://schemas.microsoft.com/office/drawing/2014/main" id="{E976DC89-340B-B14E-8880-7B3BA9654C23}"/>
              </a:ext>
            </a:extLst>
          </p:cNvPr>
          <p:cNvSpPr txBox="1"/>
          <p:nvPr/>
        </p:nvSpPr>
        <p:spPr bwMode="gray">
          <a:xfrm>
            <a:off x="3197480" y="483614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TextBox 18">
            <a:extLst>
              <a:ext uri="{FF2B5EF4-FFF2-40B4-BE49-F238E27FC236}">
                <a16:creationId xmlns:a16="http://schemas.microsoft.com/office/drawing/2014/main" id="{40C7C111-B715-FB45-B387-ED3174E8BC95}"/>
              </a:ext>
            </a:extLst>
          </p:cNvPr>
          <p:cNvSpPr txBox="1"/>
          <p:nvPr/>
        </p:nvSpPr>
        <p:spPr>
          <a:xfrm>
            <a:off x="4580887" y="3030494"/>
            <a:ext cx="2347702" cy="1477328"/>
          </a:xfrm>
          <a:prstGeom prst="rect">
            <a:avLst/>
          </a:prstGeom>
          <a:noFill/>
        </p:spPr>
        <p:txBody>
          <a:bodyPr wrap="square" rtlCol="0">
            <a:spAutoFit/>
          </a:bodyPr>
          <a:lstStyle/>
          <a:p>
            <a:r>
              <a:rPr lang="en-GB" sz="4500" b="1" dirty="0">
                <a:latin typeface="Courier" pitchFamily="2" charset="0"/>
              </a:rPr>
              <a:t>INTO {API}</a:t>
            </a:r>
          </a:p>
        </p:txBody>
      </p:sp>
    </p:spTree>
    <p:extLst>
      <p:ext uri="{BB962C8B-B14F-4D97-AF65-F5344CB8AC3E}">
        <p14:creationId xmlns:p14="http://schemas.microsoft.com/office/powerpoint/2010/main" val="36929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4059290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Arial"/>
              <a:buNone/>
            </a:pPr>
            <a:r>
              <a:rPr lang="en-GB" dirty="0"/>
              <a:t>Links</a:t>
            </a:r>
            <a:endParaRPr dirty="0"/>
          </a:p>
        </p:txBody>
      </p:sp>
      <p:sp>
        <p:nvSpPr>
          <p:cNvPr id="89" name="Google Shape;89;p2"/>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twitter.com</a:t>
            </a:r>
            <a:r>
              <a:rPr lang="en-GB" dirty="0"/>
              <a:t>/</a:t>
            </a:r>
            <a:r>
              <a:rPr lang="en-GB" dirty="0" err="1"/>
              <a:t>atkuzmanov</a:t>
            </a:r>
            <a:endParaRPr dirty="0"/>
          </a:p>
        </p:txBody>
      </p:sp>
      <p:sp>
        <p:nvSpPr>
          <p:cNvPr id="90" name="Google Shape;90;p2"/>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github.com</a:t>
            </a:r>
            <a:r>
              <a:rPr lang="en-GB" dirty="0"/>
              <a:t>/</a:t>
            </a:r>
            <a:r>
              <a:rPr lang="en-GB" dirty="0" err="1"/>
              <a:t>atkuzmanov</a:t>
            </a:r>
            <a:endParaRPr dirty="0"/>
          </a:p>
        </p:txBody>
      </p:sp>
      <p:sp>
        <p:nvSpPr>
          <p:cNvPr id="91" name="Google Shape;91;p2"/>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rmAutofit fontScale="77500" lnSpcReduction="20000"/>
          </a:bodyPr>
          <a:lstStyle/>
          <a:p>
            <a:pPr marL="0" lvl="0" indent="0">
              <a:spcBef>
                <a:spcPts val="0"/>
              </a:spcBef>
            </a:pPr>
            <a:r>
              <a:rPr lang="en-GB" dirty="0"/>
              <a:t>https://</a:t>
            </a:r>
            <a:r>
              <a:rPr lang="en-GB" dirty="0" err="1"/>
              <a:t>www.linkedin.com</a:t>
            </a:r>
            <a:r>
              <a:rPr lang="en-GB" dirty="0"/>
              <a:t>/in/</a:t>
            </a:r>
            <a:r>
              <a:rPr lang="en-GB" dirty="0" err="1"/>
              <a:t>atkuzmanov</a:t>
            </a:r>
            <a:r>
              <a:rPr lang="en-GB" dirty="0"/>
              <a:t>/</a:t>
            </a:r>
            <a:endParaRPr dirty="0"/>
          </a:p>
        </p:txBody>
      </p:sp>
      <p:sp>
        <p:nvSpPr>
          <p:cNvPr id="92" name="Google Shape;92;p2"/>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linktr.ee</a:t>
            </a:r>
            <a:r>
              <a:rPr lang="en-GB" dirty="0"/>
              <a:t>/</a:t>
            </a:r>
            <a:r>
              <a:rPr lang="en-GB" dirty="0" err="1"/>
              <a:t>atkuzmanov</a:t>
            </a:r>
            <a:endParaRPr dirty="0"/>
          </a:p>
        </p:txBody>
      </p:sp>
      <p:sp>
        <p:nvSpPr>
          <p:cNvPr id="93" name="Google Shape;93;p2"/>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600"/>
              <a:buNone/>
            </a:pPr>
            <a:endParaRPr dirty="0"/>
          </a:p>
        </p:txBody>
      </p:sp>
      <p:pic>
        <p:nvPicPr>
          <p:cNvPr id="8" name="Picture 7" descr="Qr code&#10;&#10;Description automatically generated">
            <a:extLst>
              <a:ext uri="{FF2B5EF4-FFF2-40B4-BE49-F238E27FC236}">
                <a16:creationId xmlns:a16="http://schemas.microsoft.com/office/drawing/2014/main" id="{51803721-33C3-8745-9FB8-167D3FA2B8B6}"/>
              </a:ext>
            </a:extLst>
          </p:cNvPr>
          <p:cNvPicPr>
            <a:picLocks noChangeAspect="1"/>
          </p:cNvPicPr>
          <p:nvPr/>
        </p:nvPicPr>
        <p:blipFill>
          <a:blip r:embed="rId3"/>
          <a:stretch>
            <a:fillRect/>
          </a:stretch>
        </p:blipFill>
        <p:spPr>
          <a:xfrm>
            <a:off x="3941947" y="3660519"/>
            <a:ext cx="1260102" cy="1260102"/>
          </a:xfrm>
          <a:prstGeom prst="rect">
            <a:avLst/>
          </a:prstGeom>
        </p:spPr>
      </p:pic>
      <p:pic>
        <p:nvPicPr>
          <p:cNvPr id="9" name="Picture 8" descr="A person with a bow tie&#10;&#10;Description automatically generated with medium confidence">
            <a:extLst>
              <a:ext uri="{FF2B5EF4-FFF2-40B4-BE49-F238E27FC236}">
                <a16:creationId xmlns:a16="http://schemas.microsoft.com/office/drawing/2014/main" id="{7D2905EE-DC00-864A-B96B-1804FA623554}"/>
              </a:ext>
            </a:extLst>
          </p:cNvPr>
          <p:cNvPicPr>
            <a:picLocks noChangeAspect="1"/>
          </p:cNvPicPr>
          <p:nvPr/>
        </p:nvPicPr>
        <p:blipFill>
          <a:blip r:embed="rId4"/>
          <a:stretch>
            <a:fillRect/>
          </a:stretch>
        </p:blipFill>
        <p:spPr>
          <a:xfrm>
            <a:off x="4267209" y="1381733"/>
            <a:ext cx="609581" cy="578394"/>
          </a:xfrm>
          <a:prstGeom prst="rect">
            <a:avLst/>
          </a:prstGeom>
        </p:spPr>
      </p:pic>
      <p:sp>
        <p:nvSpPr>
          <p:cNvPr id="10" name="Google Shape;90;p2">
            <a:extLst>
              <a:ext uri="{FF2B5EF4-FFF2-40B4-BE49-F238E27FC236}">
                <a16:creationId xmlns:a16="http://schemas.microsoft.com/office/drawing/2014/main" id="{79158368-97CE-2D42-9589-5E2573495B35}"/>
              </a:ext>
            </a:extLst>
          </p:cNvPr>
          <p:cNvSpPr txBox="1">
            <a:spLocks/>
          </p:cNvSpPr>
          <p:nvPr/>
        </p:nvSpPr>
        <p:spPr>
          <a:xfrm>
            <a:off x="3123564" y="3298879"/>
            <a:ext cx="2896867" cy="279459"/>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pPr>
            <a:r>
              <a:rPr lang="en-GB" dirty="0">
                <a:solidFill>
                  <a:schemeClr val="bg1"/>
                </a:solidFill>
                <a:hlinkClick r:id="rId5">
                  <a:extLst>
                    <a:ext uri="{A12FA001-AC4F-418D-AE19-62706E023703}">
                      <ahyp:hlinkClr xmlns:ahyp="http://schemas.microsoft.com/office/drawing/2018/hyperlinkcolor" val="tx"/>
                    </a:ext>
                  </a:extLst>
                </a:hlinkClick>
              </a:rPr>
              <a:t>https://atkuzmanov.wordpress.com/</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23">
            <a:extLst>
              <a:ext uri="{FF2B5EF4-FFF2-40B4-BE49-F238E27FC236}">
                <a16:creationId xmlns:a16="http://schemas.microsoft.com/office/drawing/2014/main" id="{42093F6A-5CC7-9B45-92AF-9C924767ACEC}"/>
              </a:ext>
            </a:extLst>
          </p:cNvPr>
          <p:cNvSpPr txBox="1">
            <a:spLocks/>
          </p:cNvSpPr>
          <p:nvPr/>
        </p:nvSpPr>
        <p:spPr>
          <a:xfrm>
            <a:off x="359911" y="2031254"/>
            <a:ext cx="8424177" cy="1080993"/>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sz="36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8549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641212" y="488997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753022" y="4875063"/>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72354" y="-9645"/>
            <a:ext cx="9288707" cy="515305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EVERY CHANGE BREAKS SOMEONE’S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WORKFLOW</a:t>
            </a:r>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Word of caution:</a:t>
            </a:r>
            <a:r>
              <a:rPr lang="en-GB"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400" dirty="0">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4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a:off x="470791" y="2887429"/>
            <a:ext cx="3381817" cy="1477328"/>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5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5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5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a:off x="4148433" y="2887429"/>
            <a:ext cx="2805588" cy="784830"/>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500" i="1" dirty="0">
                <a:solidFill>
                  <a:schemeClr val="tx1">
                    <a:lumMod val="50000"/>
                    <a:lumOff val="50000"/>
                  </a:schemeClr>
                </a:solidFill>
                <a:latin typeface="Arial" panose="020B0604020202020204" pitchFamily="34" charset="0"/>
                <a:cs typeface="Arial" panose="020B0604020202020204" pitchFamily="34" charset="0"/>
              </a:rPr>
              <a:t>- </a:t>
            </a:r>
            <a:r>
              <a:rPr lang="en-GB" sz="15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5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6574921" y="2147402"/>
            <a:ext cx="1765121" cy="2450850"/>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6556645" y="4559475"/>
            <a:ext cx="1956573" cy="530915"/>
          </a:xfrm>
          <a:prstGeom prst="rect">
            <a:avLst/>
          </a:prstGeom>
          <a:noFill/>
        </p:spPr>
        <p:txBody>
          <a:bodyPr wrap="square" rtlCol="0">
            <a:spAutoFit/>
          </a:bodyPr>
          <a:lstStyle/>
          <a:p>
            <a:r>
              <a:rPr lang="en-GB" sz="750" dirty="0"/>
              <a:t>Reference:</a:t>
            </a:r>
          </a:p>
          <a:p>
            <a:r>
              <a:rPr lang="en-GB" sz="75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750" dirty="0"/>
          </a:p>
          <a:p>
            <a:endParaRPr lang="en-GB" sz="1350" dirty="0"/>
          </a:p>
        </p:txBody>
      </p:sp>
      <p:sp>
        <p:nvSpPr>
          <p:cNvPr id="15" name="TextBox 14">
            <a:extLst>
              <a:ext uri="{FF2B5EF4-FFF2-40B4-BE49-F238E27FC236}">
                <a16:creationId xmlns:a16="http://schemas.microsoft.com/office/drawing/2014/main" id="{14A74797-4C61-A74A-A956-48E95B1B71BA}"/>
              </a:ext>
            </a:extLst>
          </p:cNvPr>
          <p:cNvSpPr txBox="1"/>
          <p:nvPr/>
        </p:nvSpPr>
        <p:spPr>
          <a:xfrm>
            <a:off x="7446108" y="44690"/>
            <a:ext cx="1923334" cy="461665"/>
          </a:xfrm>
          <a:prstGeom prst="rect">
            <a:avLst/>
          </a:prstGeom>
          <a:noFill/>
        </p:spPr>
        <p:txBody>
          <a:bodyPr wrap="square" rtlCol="0">
            <a:spAutoFit/>
          </a:bodyPr>
          <a:lstStyle/>
          <a:p>
            <a:pPr algn="ctr"/>
            <a:r>
              <a:rPr lang="en-GB" sz="2400" b="1" dirty="0"/>
              <a:t>{BONUS}</a:t>
            </a:r>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6418366" y="1640467"/>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6425789" y="549357"/>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07123" y="3168774"/>
            <a:ext cx="892975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73153" y="2657779"/>
            <a:ext cx="1474617" cy="553998"/>
          </a:xfrm>
          <a:prstGeom prst="rect">
            <a:avLst/>
          </a:prstGeom>
          <a:noFill/>
        </p:spPr>
        <p:txBody>
          <a:bodyPr wrap="square" rtlCol="0">
            <a:spAutoFit/>
          </a:bodyPr>
          <a:lstStyle/>
          <a:p>
            <a:pPr algn="ctr"/>
            <a:r>
              <a:rPr lang="en-GB" sz="3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50404" y="3085039"/>
            <a:ext cx="1204597" cy="553998"/>
          </a:xfrm>
          <a:prstGeom prst="rect">
            <a:avLst/>
          </a:prstGeom>
          <a:noFill/>
        </p:spPr>
        <p:txBody>
          <a:bodyPr wrap="square" rtlCol="0">
            <a:spAutoFit/>
          </a:bodyPr>
          <a:lstStyle/>
          <a:p>
            <a:pPr algn="ctr"/>
            <a:r>
              <a:rPr lang="en-GB" sz="3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07122" y="866150"/>
            <a:ext cx="6311242" cy="1915352"/>
          </a:xfrm>
          <a:prstGeom prst="rect">
            <a:avLst/>
          </a:prstGeom>
        </p:spPr>
      </p:pic>
      <p:sp>
        <p:nvSpPr>
          <p:cNvPr id="23" name="TextBox 22">
            <a:extLst>
              <a:ext uri="{FF2B5EF4-FFF2-40B4-BE49-F238E27FC236}">
                <a16:creationId xmlns:a16="http://schemas.microsoft.com/office/drawing/2014/main" id="{140B9E45-B948-0446-B48B-64BFA99DC55A}"/>
              </a:ext>
            </a:extLst>
          </p:cNvPr>
          <p:cNvSpPr txBox="1"/>
          <p:nvPr/>
        </p:nvSpPr>
        <p:spPr>
          <a:xfrm>
            <a:off x="7446108" y="44690"/>
            <a:ext cx="1923334" cy="461665"/>
          </a:xfrm>
          <a:prstGeom prst="rect">
            <a:avLst/>
          </a:prstGeom>
          <a:noFill/>
        </p:spPr>
        <p:txBody>
          <a:bodyPr wrap="square" rtlCol="0">
            <a:spAutoFit/>
          </a:bodyPr>
          <a:lstStyle/>
          <a:p>
            <a:pPr algn="ctr"/>
            <a:r>
              <a:rPr lang="en-GB" sz="2400" b="1" dirty="0"/>
              <a:t>{BONUS}</a:t>
            </a:r>
          </a:p>
        </p:txBody>
      </p:sp>
      <p:pic>
        <p:nvPicPr>
          <p:cNvPr id="24" name="Picture 23">
            <a:extLst>
              <a:ext uri="{FF2B5EF4-FFF2-40B4-BE49-F238E27FC236}">
                <a16:creationId xmlns:a16="http://schemas.microsoft.com/office/drawing/2014/main" id="{757A25B8-4E19-9042-9AF4-E851A1361101}"/>
              </a:ext>
            </a:extLst>
          </p:cNvPr>
          <p:cNvPicPr>
            <a:picLocks noChangeAspect="1"/>
          </p:cNvPicPr>
          <p:nvPr/>
        </p:nvPicPr>
        <p:blipFill>
          <a:blip r:embed="rId4"/>
          <a:stretch>
            <a:fillRect/>
          </a:stretch>
        </p:blipFill>
        <p:spPr>
          <a:xfrm>
            <a:off x="107122" y="3542121"/>
            <a:ext cx="7064385" cy="1241832"/>
          </a:xfrm>
          <a:prstGeom prst="rect">
            <a:avLst/>
          </a:prstGeom>
        </p:spPr>
      </p:pic>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SIDE NOTE</a:t>
            </a:r>
          </a:p>
        </p:txBody>
      </p:sp>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3"/>
          <a:stretch>
            <a:fillRect/>
          </a:stretch>
        </p:blipFill>
        <p:spPr>
          <a:xfrm>
            <a:off x="392088" y="1072979"/>
            <a:ext cx="5652251" cy="3532657"/>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6222307" y="1759967"/>
            <a:ext cx="2710337"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latin typeface="Arial" panose="020B0604020202020204" pitchFamily="34" charset="0"/>
                <a:cs typeface="Arial" panose="020B0604020202020204" pitchFamily="34" charset="0"/>
                <a:hlinkClick r:id="rId4"/>
              </a:rPr>
              <a:t>https://www.euronatur.org/en/what-we-do/endangered-species/wolf/wolves-in-europe/</a:t>
            </a:r>
            <a:endParaRPr lang="en-GB" sz="900" dirty="0">
              <a:latin typeface="Arial" panose="020B0604020202020204" pitchFamily="34" charset="0"/>
              <a:cs typeface="Arial" panose="020B0604020202020204" pitchFamily="34" charset="0"/>
            </a:endParaRPr>
          </a:p>
          <a:p>
            <a:endParaRPr lang="en-GB" sz="9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5"/>
          <a:stretch>
            <a:fillRect/>
          </a:stretch>
        </p:blipFill>
        <p:spPr>
          <a:xfrm>
            <a:off x="6280023" y="1433666"/>
            <a:ext cx="2309732" cy="261928"/>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6"/>
          <a:stretch>
            <a:fillRect/>
          </a:stretch>
        </p:blipFill>
        <p:spPr>
          <a:xfrm>
            <a:off x="7693690" y="3326481"/>
            <a:ext cx="1190583" cy="1371552"/>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7"/>
          <a:stretch>
            <a:fillRect/>
          </a:stretch>
        </p:blipFill>
        <p:spPr>
          <a:xfrm>
            <a:off x="6452034" y="2317034"/>
            <a:ext cx="1190583" cy="1371552"/>
          </a:xfrm>
          <a:prstGeom prst="rect">
            <a:avLst/>
          </a:prstGeom>
        </p:spPr>
      </p:pic>
      <p:sp>
        <p:nvSpPr>
          <p:cNvPr id="7" name="TextBox 6">
            <a:extLst>
              <a:ext uri="{FF2B5EF4-FFF2-40B4-BE49-F238E27FC236}">
                <a16:creationId xmlns:a16="http://schemas.microsoft.com/office/drawing/2014/main" id="{5ECF22E3-52AF-2841-BC52-3ACD984A2BCB}"/>
              </a:ext>
            </a:extLst>
          </p:cNvPr>
          <p:cNvSpPr txBox="1"/>
          <p:nvPr/>
        </p:nvSpPr>
        <p:spPr bwMode="gray">
          <a:xfrm>
            <a:off x="512890" y="484538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8"/>
          <a:stretch>
            <a:fillRect/>
          </a:stretch>
        </p:blipFill>
        <p:spPr>
          <a:xfrm>
            <a:off x="7787310" y="128181"/>
            <a:ext cx="1145333" cy="753227"/>
          </a:xfrm>
          <a:prstGeom prst="rect">
            <a:avLst/>
          </a:prstGeom>
        </p:spPr>
      </p:pic>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24" name="Parallelogram 23">
            <a:extLst>
              <a:ext uri="{FF2B5EF4-FFF2-40B4-BE49-F238E27FC236}">
                <a16:creationId xmlns:a16="http://schemas.microsoft.com/office/drawing/2014/main" id="{F2045BBF-763C-8B41-BADD-687864E29F63}"/>
              </a:ext>
            </a:extLst>
          </p:cNvPr>
          <p:cNvSpPr/>
          <p:nvPr/>
        </p:nvSpPr>
        <p:spPr>
          <a:xfrm rot="19718536">
            <a:off x="1201294" y="220292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3"/>
          <a:stretch>
            <a:fillRect/>
          </a:stretch>
        </p:blipFill>
        <p:spPr>
          <a:xfrm>
            <a:off x="1000250" y="1607662"/>
            <a:ext cx="1224500" cy="1887771"/>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5703297" y="1775734"/>
            <a:ext cx="1663756" cy="1106839"/>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4"/>
          <a:stretch>
            <a:fillRect/>
          </a:stretch>
        </p:blipFill>
        <p:spPr>
          <a:xfrm>
            <a:off x="5277977" y="1714350"/>
            <a:ext cx="2860153" cy="1664262"/>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2917817" y="2156360"/>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247503" y="982589"/>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224751" y="2451614"/>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TextBox 31">
            <a:extLst>
              <a:ext uri="{FF2B5EF4-FFF2-40B4-BE49-F238E27FC236}">
                <a16:creationId xmlns:a16="http://schemas.microsoft.com/office/drawing/2014/main" id="{8A41D408-C37B-114C-B595-674277AE4901}"/>
              </a:ext>
            </a:extLst>
          </p:cNvPr>
          <p:cNvSpPr txBox="1"/>
          <p:nvPr/>
        </p:nvSpPr>
        <p:spPr>
          <a:xfrm>
            <a:off x="2174065" y="2497200"/>
            <a:ext cx="743752" cy="369332"/>
          </a:xfrm>
          <a:prstGeom prst="rect">
            <a:avLst/>
          </a:prstGeom>
          <a:noFill/>
        </p:spPr>
        <p:txBody>
          <a:bodyPr wrap="square" rtlCol="0">
            <a:spAutoFit/>
          </a:bodyPr>
          <a:lstStyle/>
          <a:p>
            <a:pPr algn="ctr"/>
            <a:r>
              <a:rPr lang="en-GB" sz="18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5002819" y="1926108"/>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TextBox 33">
            <a:extLst>
              <a:ext uri="{FF2B5EF4-FFF2-40B4-BE49-F238E27FC236}">
                <a16:creationId xmlns:a16="http://schemas.microsoft.com/office/drawing/2014/main" id="{5CC70A34-0A48-7449-94BC-EB87C771F1A6}"/>
              </a:ext>
            </a:extLst>
          </p:cNvPr>
          <p:cNvSpPr txBox="1"/>
          <p:nvPr/>
        </p:nvSpPr>
        <p:spPr>
          <a:xfrm>
            <a:off x="4952133" y="1971694"/>
            <a:ext cx="743752" cy="369332"/>
          </a:xfrm>
          <a:prstGeom prst="rect">
            <a:avLst/>
          </a:prstGeom>
          <a:noFill/>
        </p:spPr>
        <p:txBody>
          <a:bodyPr wrap="square" rtlCol="0">
            <a:spAutoFit/>
          </a:bodyPr>
          <a:lstStyle/>
          <a:p>
            <a:pPr algn="ctr"/>
            <a:r>
              <a:rPr lang="en-GB" sz="18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112042" y="1834557"/>
            <a:ext cx="917436" cy="300082"/>
          </a:xfrm>
          <a:prstGeom prst="rect">
            <a:avLst/>
          </a:prstGeom>
          <a:noFill/>
        </p:spPr>
        <p:txBody>
          <a:bodyPr wrap="square" rtlCol="0">
            <a:spAutoFit/>
          </a:bodyPr>
          <a:lstStyle/>
          <a:p>
            <a:pPr algn="ctr"/>
            <a:r>
              <a:rPr lang="en-GB" sz="135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6000882" y="2098648"/>
            <a:ext cx="1068587" cy="369332"/>
          </a:xfrm>
          <a:prstGeom prst="rect">
            <a:avLst/>
          </a:prstGeom>
          <a:noFill/>
        </p:spPr>
        <p:txBody>
          <a:bodyPr wrap="square" rtlCol="0">
            <a:spAutoFit/>
          </a:bodyPr>
          <a:lstStyle/>
          <a:p>
            <a:pPr algn="ctr"/>
            <a:r>
              <a:rPr lang="en-GB" sz="18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7311003" y="2620159"/>
            <a:ext cx="817951" cy="300082"/>
          </a:xfrm>
          <a:prstGeom prst="rect">
            <a:avLst/>
          </a:prstGeom>
          <a:noFill/>
        </p:spPr>
        <p:txBody>
          <a:bodyPr wrap="square" rtlCol="0">
            <a:spAutoFit/>
          </a:bodyPr>
          <a:lstStyle/>
          <a:p>
            <a:pPr algn="ctr"/>
            <a:r>
              <a:rPr lang="en-GB" sz="135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5122718" y="2865621"/>
            <a:ext cx="817951" cy="219291"/>
          </a:xfrm>
          <a:prstGeom prst="rect">
            <a:avLst/>
          </a:prstGeom>
          <a:noFill/>
        </p:spPr>
        <p:txBody>
          <a:bodyPr wrap="square" rtlCol="0">
            <a:spAutoFit/>
          </a:bodyPr>
          <a:lstStyle/>
          <a:p>
            <a:pPr algn="ctr"/>
            <a:r>
              <a:rPr lang="en-GB" sz="825" b="1" dirty="0"/>
              <a:t>CLIENT</a:t>
            </a: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373073" cy="621946"/>
            <a:chOff x="9057353" y="70676"/>
            <a:chExt cx="497448" cy="829290"/>
          </a:xfrm>
        </p:grpSpPr>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57354" y="70676"/>
              <a:ext cx="497447" cy="497447"/>
            </a:xfrm>
            <a:prstGeom prst="rect">
              <a:avLst/>
            </a:prstGeom>
          </p:spPr>
        </p:pic>
      </p:grpSp>
      <p:pic>
        <p:nvPicPr>
          <p:cNvPr id="39" name="Picture 38">
            <a:extLst>
              <a:ext uri="{FF2B5EF4-FFF2-40B4-BE49-F238E27FC236}">
                <a16:creationId xmlns:a16="http://schemas.microsoft.com/office/drawing/2014/main" id="{407DADF7-F274-604D-9113-9BF8491D7031}"/>
              </a:ext>
            </a:extLst>
          </p:cNvPr>
          <p:cNvPicPr>
            <a:picLocks noChangeAspect="1"/>
          </p:cNvPicPr>
          <p:nvPr/>
        </p:nvPicPr>
        <p:blipFill>
          <a:blip r:embed="rId9"/>
          <a:stretch>
            <a:fillRect/>
          </a:stretch>
        </p:blipFill>
        <p:spPr>
          <a:xfrm>
            <a:off x="8027272" y="143716"/>
            <a:ext cx="865059" cy="866981"/>
          </a:xfrm>
          <a:prstGeom prst="rect">
            <a:avLst/>
          </a:prstGeom>
        </p:spPr>
      </p:pic>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373073" cy="621946"/>
            <a:chOff x="9057353" y="70676"/>
            <a:chExt cx="497448" cy="829290"/>
          </a:xfrm>
        </p:grpSpPr>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39" name="Picture 38">
            <a:extLst>
              <a:ext uri="{FF2B5EF4-FFF2-40B4-BE49-F238E27FC236}">
                <a16:creationId xmlns:a16="http://schemas.microsoft.com/office/drawing/2014/main" id="{407DADF7-F274-604D-9113-9BF8491D7031}"/>
              </a:ext>
            </a:extLst>
          </p:cNvPr>
          <p:cNvPicPr>
            <a:picLocks noChangeAspect="1"/>
          </p:cNvPicPr>
          <p:nvPr/>
        </p:nvPicPr>
        <p:blipFill>
          <a:blip r:embed="rId7"/>
          <a:stretch>
            <a:fillRect/>
          </a:stretch>
        </p:blipFill>
        <p:spPr>
          <a:xfrm>
            <a:off x="8027272" y="143716"/>
            <a:ext cx="865059" cy="866981"/>
          </a:xfrm>
          <a:prstGeom prst="rect">
            <a:avLst/>
          </a:prstGeom>
        </p:spPr>
      </p:pic>
      <p:pic>
        <p:nvPicPr>
          <p:cNvPr id="40" name="Picture 39" descr="A group of people posing for a photo&#10;&#10;Description automatically generated with medium confidence">
            <a:extLst>
              <a:ext uri="{FF2B5EF4-FFF2-40B4-BE49-F238E27FC236}">
                <a16:creationId xmlns:a16="http://schemas.microsoft.com/office/drawing/2014/main" id="{E417F0B2-E31C-2B49-BE9E-4703938B771D}"/>
              </a:ext>
            </a:extLst>
          </p:cNvPr>
          <p:cNvPicPr>
            <a:picLocks noChangeAspect="1"/>
          </p:cNvPicPr>
          <p:nvPr/>
        </p:nvPicPr>
        <p:blipFill>
          <a:blip r:embed="rId8"/>
          <a:stretch>
            <a:fillRect/>
          </a:stretch>
        </p:blipFill>
        <p:spPr>
          <a:xfrm>
            <a:off x="2446004" y="491394"/>
            <a:ext cx="4251046" cy="4160711"/>
          </a:xfrm>
          <a:prstGeom prst="rect">
            <a:avLst/>
          </a:prstGeom>
        </p:spPr>
      </p:pic>
    </p:spTree>
    <p:extLst>
      <p:ext uri="{BB962C8B-B14F-4D97-AF65-F5344CB8AC3E}">
        <p14:creationId xmlns:p14="http://schemas.microsoft.com/office/powerpoint/2010/main" val="870074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3"/>
          <a:stretch>
            <a:fillRect/>
          </a:stretch>
        </p:blipFill>
        <p:spPr>
          <a:xfrm>
            <a:off x="2294462" y="25367"/>
            <a:ext cx="4554127" cy="462553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8555" y="4285337"/>
            <a:ext cx="373073" cy="373073"/>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556" y="4036464"/>
            <a:ext cx="373073" cy="373073"/>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2915822" y="3849544"/>
            <a:ext cx="743752" cy="369332"/>
          </a:xfrm>
          <a:prstGeom prst="rect">
            <a:avLst/>
          </a:prstGeom>
          <a:noFill/>
        </p:spPr>
        <p:txBody>
          <a:bodyPr wrap="square" rtlCol="0">
            <a:spAutoFit/>
          </a:bodyPr>
          <a:lstStyle/>
          <a:p>
            <a:pPr algn="ctr"/>
            <a:r>
              <a:rPr lang="en-GB" sz="18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5071982" y="3856186"/>
            <a:ext cx="743752" cy="369332"/>
          </a:xfrm>
          <a:prstGeom prst="rect">
            <a:avLst/>
          </a:prstGeom>
          <a:noFill/>
        </p:spPr>
        <p:txBody>
          <a:bodyPr wrap="square" rtlCol="0">
            <a:spAutoFit/>
          </a:bodyPr>
          <a:lstStyle/>
          <a:p>
            <a:pPr algn="ctr"/>
            <a:r>
              <a:rPr lang="en-GB" sz="18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673736" y="1786516"/>
            <a:ext cx="1674805" cy="461665"/>
          </a:xfrm>
          <a:prstGeom prst="rect">
            <a:avLst/>
          </a:prstGeom>
          <a:noFill/>
        </p:spPr>
        <p:txBody>
          <a:bodyPr wrap="square" rtlCol="0">
            <a:spAutoFit/>
          </a:bodyPr>
          <a:lstStyle/>
          <a:p>
            <a:pPr algn="ctr"/>
            <a:r>
              <a:rPr lang="en-GB" sz="2400" b="1" dirty="0">
                <a:latin typeface="Courier" pitchFamily="2" charset="0"/>
              </a:rPr>
              <a:t>#OPENAPI</a:t>
            </a:r>
          </a:p>
        </p:txBody>
      </p:sp>
      <p:sp>
        <p:nvSpPr>
          <p:cNvPr id="7" name="TextBox 6">
            <a:extLst>
              <a:ext uri="{FF2B5EF4-FFF2-40B4-BE49-F238E27FC236}">
                <a16:creationId xmlns:a16="http://schemas.microsoft.com/office/drawing/2014/main" id="{C324795C-CC70-A840-A6F3-34D9555597C5}"/>
              </a:ext>
            </a:extLst>
          </p:cNvPr>
          <p:cNvSpPr txBox="1"/>
          <p:nvPr/>
        </p:nvSpPr>
        <p:spPr bwMode="gray">
          <a:xfrm>
            <a:off x="359070" y="4858204"/>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8" name="TextBox 7">
            <a:extLst>
              <a:ext uri="{FF2B5EF4-FFF2-40B4-BE49-F238E27FC236}">
                <a16:creationId xmlns:a16="http://schemas.microsoft.com/office/drawing/2014/main" id="{00F1990F-36CC-0649-B24A-2457DC851D26}"/>
              </a:ext>
            </a:extLst>
          </p:cNvPr>
          <p:cNvSpPr txBox="1"/>
          <p:nvPr/>
        </p:nvSpPr>
        <p:spPr bwMode="gray">
          <a:xfrm>
            <a:off x="647481" y="4851795"/>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pic>
        <p:nvPicPr>
          <p:cNvPr id="17" name="Picture 16">
            <a:extLst>
              <a:ext uri="{FF2B5EF4-FFF2-40B4-BE49-F238E27FC236}">
                <a16:creationId xmlns:a16="http://schemas.microsoft.com/office/drawing/2014/main" id="{518642A4-0CAC-0642-AA55-DD37362D3D5B}"/>
              </a:ext>
            </a:extLst>
          </p:cNvPr>
          <p:cNvPicPr>
            <a:picLocks noChangeAspect="1"/>
          </p:cNvPicPr>
          <p:nvPr/>
        </p:nvPicPr>
        <p:blipFill>
          <a:blip r:embed="rId8"/>
          <a:stretch>
            <a:fillRect/>
          </a:stretch>
        </p:blipFill>
        <p:spPr>
          <a:xfrm>
            <a:off x="8027270" y="141565"/>
            <a:ext cx="865059" cy="866981"/>
          </a:xfrm>
          <a:prstGeom prst="rect">
            <a:avLst/>
          </a:prstGeom>
        </p:spPr>
      </p:pic>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ain Title Sl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Body Color">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ody Whi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8005</Words>
  <Application>Microsoft Macintosh PowerPoint</Application>
  <PresentationFormat>On-screen Show (16:9)</PresentationFormat>
  <Paragraphs>1003</Paragraphs>
  <Slides>55</Slides>
  <Notes>55</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64" baseType="lpstr">
      <vt:lpstr>Arial</vt:lpstr>
      <vt:lpstr>Arial Narrow</vt:lpstr>
      <vt:lpstr>Courier</vt:lpstr>
      <vt:lpstr>System Font Regular</vt:lpstr>
      <vt:lpstr>Wingdings</vt:lpstr>
      <vt:lpstr>Main Title Slide</vt:lpstr>
      <vt:lpstr>2_Body Color</vt:lpstr>
      <vt:lpstr>1_Body White</vt:lpstr>
      <vt:lpstr>think-cell Folie</vt:lpstr>
      <vt:lpstr>API-first!  Contract-first!  Make API development great again!</vt:lpstr>
      <vt:lpstr>Hello,</vt:lpstr>
      <vt:lpstr>Agenda</vt:lpstr>
      <vt:lpstr>INTRODUCTION</vt:lpstr>
      <vt:lpstr>API vs. IPA</vt:lpstr>
      <vt:lpstr>SIDE NOTE</vt:lpstr>
      <vt:lpstr>API vs. IPA</vt:lpstr>
      <vt:lpstr>API vs. IPA</vt:lpstr>
      <vt:lpstr>INTRODUCTION</vt:lpstr>
      <vt:lpstr>INTRODUCTION</vt:lpstr>
      <vt:lpstr>DESIGN FIRST  VS. CODE FIRST</vt:lpstr>
      <vt:lpstr>WHEN THE CODE COMES FIRST</vt:lpstr>
      <vt:lpstr>WHEN THE API COMES FIRST</vt:lpstr>
      <vt:lpstr>DESIGN FIRST API VS. CODE FIRST API</vt:lpstr>
      <vt:lpstr>WOLF FACT</vt:lpstr>
      <vt:lpstr>CHOOSING THE RIGHT APPROACH FOR YOUR API</vt:lpstr>
      <vt:lpstr>CHALLENGES OF CODE FIRST APPROACH</vt:lpstr>
      <vt:lpstr>BENEFITS OF THE CODE FIRST APPROACH</vt:lpstr>
      <vt:lpstr>CHALLENGES OF THE DESIGN FIRST APPROACH</vt:lpstr>
      <vt:lpstr>BENEFITS OF THE DESIGN FIRST APPROACH</vt:lpstr>
      <vt:lpstr>WOLF FACT</vt:lpstr>
      <vt:lpstr>API FIRST APPROACH</vt:lpstr>
      <vt:lpstr>WHY API FIRST?</vt:lpstr>
      <vt:lpstr>REAL WORLD EXAMPLES</vt:lpstr>
      <vt:lpstr>YOUR API IS YOUR CONTRACT</vt:lpstr>
      <vt:lpstr>WHAT IS AN API CONTRACT?</vt:lpstr>
      <vt:lpstr>WHAT IS AN API CONTRACT?</vt:lpstr>
      <vt:lpstr>CONTRACT FIRST DEVELOPMENT</vt:lpstr>
      <vt:lpstr>WHAT IS CONTRACT FIRST DEV?</vt:lpstr>
      <vt:lpstr>WHAT IS CONTRACT TESTING?</vt:lpstr>
      <vt:lpstr>CONVINCE ME</vt:lpstr>
      <vt:lpstr>CONVINCE ME</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PowerPoint Presentation</vt:lpstr>
      <vt:lpstr>CLOSING THOUGHTS</vt:lpstr>
      <vt:lpstr>REFERENCES</vt:lpstr>
      <vt:lpstr>REFERENCES</vt:lpstr>
      <vt:lpstr>REFERENCES</vt:lpstr>
      <vt:lpstr>QUESTIONS</vt:lpstr>
      <vt:lpstr>Icebreaker question</vt:lpstr>
      <vt:lpstr>QUESTIONS</vt:lpstr>
      <vt:lpstr>Links</vt:lpstr>
      <vt:lpstr>PowerPoint Presentation</vt:lpstr>
      <vt:lpstr>PowerPoint Presentation</vt:lpstr>
      <vt:lpstr>EVERY CHANGE BREAKS SOMEONE’S  WORKFLOW</vt:lpstr>
      <vt:lpstr>DESIGN FIRST DEV VS. CODE FIRST DEV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Tsveti</dc:creator>
  <cp:lastModifiedBy>Atanas Kuzmanov (Атанас Кузманов)</cp:lastModifiedBy>
  <cp:revision>147</cp:revision>
  <dcterms:modified xsi:type="dcterms:W3CDTF">2021-11-18T08:43:37Z</dcterms:modified>
</cp:coreProperties>
</file>